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3" r:id="rId5"/>
  </p:sldMasterIdLst>
  <p:notesMasterIdLst>
    <p:notesMasterId r:id="rId22"/>
  </p:notesMasterIdLst>
  <p:sldIdLst>
    <p:sldId id="715" r:id="rId6"/>
    <p:sldId id="338" r:id="rId7"/>
    <p:sldId id="709" r:id="rId8"/>
    <p:sldId id="702" r:id="rId9"/>
    <p:sldId id="305" r:id="rId10"/>
    <p:sldId id="710" r:id="rId11"/>
    <p:sldId id="705" r:id="rId12"/>
    <p:sldId id="716" r:id="rId13"/>
    <p:sldId id="717" r:id="rId14"/>
    <p:sldId id="690" r:id="rId15"/>
    <p:sldId id="704" r:id="rId16"/>
    <p:sldId id="692" r:id="rId17"/>
    <p:sldId id="699" r:id="rId18"/>
    <p:sldId id="691" r:id="rId19"/>
    <p:sldId id="694" r:id="rId20"/>
    <p:sldId id="712"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3D"/>
    <a:srgbClr val="7EC396"/>
    <a:srgbClr val="002060"/>
    <a:srgbClr val="002551"/>
    <a:srgbClr val="3D356A"/>
    <a:srgbClr val="7E7E7E"/>
    <a:srgbClr val="979797"/>
    <a:srgbClr val="6AE5A1"/>
    <a:srgbClr val="F6F6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472C4"/>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472C4"/>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472C4"/>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7382" autoAdjust="0"/>
  </p:normalViewPr>
  <p:slideViewPr>
    <p:cSldViewPr snapToGrid="0">
      <p:cViewPr varScale="1">
        <p:scale>
          <a:sx n="105" d="100"/>
          <a:sy n="105" d="100"/>
        </p:scale>
        <p:origin x="76" y="3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200" name="Shape 20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457200" defTabSz="457200" latinLnBrk="0">
      <a:defRPr sz="2200">
        <a:latin typeface="Lucida Grande"/>
        <a:ea typeface="Lucida Grande"/>
        <a:cs typeface="Lucida Grande"/>
        <a:sym typeface="Lucida Grande"/>
      </a:defRPr>
    </a:lvl2pPr>
    <a:lvl3pPr indent="914400" defTabSz="457200" latinLnBrk="0">
      <a:defRPr sz="2200">
        <a:latin typeface="Lucida Grande"/>
        <a:ea typeface="Lucida Grande"/>
        <a:cs typeface="Lucida Grande"/>
        <a:sym typeface="Lucida Grande"/>
      </a:defRPr>
    </a:lvl3pPr>
    <a:lvl4pPr indent="1371600" defTabSz="457200" latinLnBrk="0">
      <a:defRPr sz="2200">
        <a:latin typeface="Lucida Grande"/>
        <a:ea typeface="Lucida Grande"/>
        <a:cs typeface="Lucida Grande"/>
        <a:sym typeface="Lucida Grande"/>
      </a:defRPr>
    </a:lvl4pPr>
    <a:lvl5pPr indent="1828800" defTabSz="457200" latinLnBrk="0">
      <a:defRPr sz="2200">
        <a:latin typeface="Lucida Grande"/>
        <a:ea typeface="Lucida Grande"/>
        <a:cs typeface="Lucida Grande"/>
        <a:sym typeface="Lucida Grande"/>
      </a:defRPr>
    </a:lvl5pPr>
    <a:lvl6pPr indent="2286000" defTabSz="457200" latinLnBrk="0">
      <a:defRPr sz="2200">
        <a:latin typeface="Lucida Grande"/>
        <a:ea typeface="Lucida Grande"/>
        <a:cs typeface="Lucida Grande"/>
        <a:sym typeface="Lucida Grande"/>
      </a:defRPr>
    </a:lvl6pPr>
    <a:lvl7pPr indent="2743200" defTabSz="457200" latinLnBrk="0">
      <a:defRPr sz="2200">
        <a:latin typeface="Lucida Grande"/>
        <a:ea typeface="Lucida Grande"/>
        <a:cs typeface="Lucida Grande"/>
        <a:sym typeface="Lucida Grande"/>
      </a:defRPr>
    </a:lvl7pPr>
    <a:lvl8pPr indent="3200400" defTabSz="457200" latinLnBrk="0">
      <a:defRPr sz="2200">
        <a:latin typeface="Lucida Grande"/>
        <a:ea typeface="Lucida Grande"/>
        <a:cs typeface="Lucida Grande"/>
        <a:sym typeface="Lucida Grande"/>
      </a:defRPr>
    </a:lvl8pPr>
    <a:lvl9pPr indent="36576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9927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42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54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64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40504f4ff_0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 name="Google Shape;66;g1040504f4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7218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30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408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5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07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827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75fb38e19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1075fb38e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84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9" name="Image"/>
          <p:cNvSpPr>
            <a:spLocks noGrp="1"/>
          </p:cNvSpPr>
          <p:nvPr>
            <p:ph type="pic" idx="21"/>
          </p:nvPr>
        </p:nvSpPr>
        <p:spPr>
          <a:xfrm>
            <a:off x="0" y="0"/>
            <a:ext cx="12192000" cy="6858000"/>
          </a:xfrm>
          <a:prstGeom prst="rect">
            <a:avLst/>
          </a:prstGeom>
        </p:spPr>
        <p:txBody>
          <a:bodyPr lIns="91439" rIns="91439"/>
          <a:lstStyle/>
          <a:p>
            <a:r>
              <a:rPr lang="zh-CN" altLang="en-US"/>
              <a:t>单击图标添加图片</a:t>
            </a:r>
            <a:endParaRPr dirty="0"/>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5_Custom Layout">
    <p:spTree>
      <p:nvGrpSpPr>
        <p:cNvPr id="1" name=""/>
        <p:cNvGrpSpPr/>
        <p:nvPr/>
      </p:nvGrpSpPr>
      <p:grpSpPr>
        <a:xfrm>
          <a:off x="0" y="0"/>
          <a:ext cx="0" cy="0"/>
          <a:chOff x="0" y="0"/>
          <a:chExt cx="0" cy="0"/>
        </a:xfrm>
      </p:grpSpPr>
      <p:sp>
        <p:nvSpPr>
          <p:cNvPr id="158" name="Line"/>
          <p:cNvSpPr/>
          <p:nvPr/>
        </p:nvSpPr>
        <p:spPr>
          <a:xfrm flipH="1">
            <a:off x="914399" y="856082"/>
            <a:ext cx="2"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p>
        </p:txBody>
      </p:sp>
      <p:sp>
        <p:nvSpPr>
          <p:cNvPr id="159" name="Image"/>
          <p:cNvSpPr>
            <a:spLocks noGrp="1"/>
          </p:cNvSpPr>
          <p:nvPr>
            <p:ph type="pic" idx="21"/>
          </p:nvPr>
        </p:nvSpPr>
        <p:spPr>
          <a:xfrm flipH="1">
            <a:off x="6095998" y="0"/>
            <a:ext cx="6095988" cy="6858000"/>
          </a:xfrm>
          <a:prstGeom prst="rect">
            <a:avLst/>
          </a:prstGeom>
        </p:spPr>
        <p:txBody>
          <a:bodyPr lIns="91439" rIns="91439"/>
          <a:lstStyle/>
          <a:p>
            <a:r>
              <a:rPr lang="zh-CN" altLang="en-US"/>
              <a:t>单击图标添加图片</a:t>
            </a:r>
            <a:endParaRPr dirty="0"/>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C8E2-9A93-4C30-914F-A285B05FFD13}"/>
              </a:ext>
            </a:extLst>
          </p:cNvPr>
          <p:cNvSpPr>
            <a:spLocks noGrp="1"/>
          </p:cNvSpPr>
          <p:nvPr>
            <p:ph type="title"/>
          </p:nvPr>
        </p:nvSpPr>
        <p:spPr/>
        <p:txBody>
          <a:bodyPr/>
          <a:lstStyle/>
          <a:p>
            <a:r>
              <a:rPr lang="zh-CN" altLang="en-US"/>
              <a:t>单击此处编辑母版标题样式</a:t>
            </a:r>
            <a:endParaRPr lang="en-ID"/>
          </a:p>
        </p:txBody>
      </p:sp>
      <p:sp>
        <p:nvSpPr>
          <p:cNvPr id="3" name="Content Placeholder 2">
            <a:extLst>
              <a:ext uri="{FF2B5EF4-FFF2-40B4-BE49-F238E27FC236}">
                <a16:creationId xmlns:a16="http://schemas.microsoft.com/office/drawing/2014/main" id="{FD49E4CD-7716-454C-8EF9-B7EB027CDE2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a:extLst>
              <a:ext uri="{FF2B5EF4-FFF2-40B4-BE49-F238E27FC236}">
                <a16:creationId xmlns:a16="http://schemas.microsoft.com/office/drawing/2014/main" id="{E46AC59E-0B33-4D0C-990A-EEA7BC8D54B7}"/>
              </a:ext>
            </a:extLst>
          </p:cNvPr>
          <p:cNvSpPr>
            <a:spLocks noGrp="1"/>
          </p:cNvSpPr>
          <p:nvPr>
            <p:ph type="dt" sz="half" idx="10"/>
          </p:nvPr>
        </p:nvSpPr>
        <p:spPr/>
        <p:txBody>
          <a:bodyPr/>
          <a:lstStyle/>
          <a:p>
            <a:fld id="{79A281AD-76E0-4309-BA47-24448D4942E5}" type="datetimeFigureOut">
              <a:rPr lang="en-ID" smtClean="0"/>
              <a:t>03/11/2023</a:t>
            </a:fld>
            <a:endParaRPr lang="en-ID" dirty="0"/>
          </a:p>
        </p:txBody>
      </p:sp>
      <p:sp>
        <p:nvSpPr>
          <p:cNvPr id="5" name="Footer Placeholder 4">
            <a:extLst>
              <a:ext uri="{FF2B5EF4-FFF2-40B4-BE49-F238E27FC236}">
                <a16:creationId xmlns:a16="http://schemas.microsoft.com/office/drawing/2014/main" id="{4EF50E24-906E-4AD9-95DC-0D36139794A8}"/>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3515296F-B3C2-4937-A0AE-58885CFACC69}"/>
              </a:ext>
            </a:extLst>
          </p:cNvPr>
          <p:cNvSpPr>
            <a:spLocks noGrp="1"/>
          </p:cNvSpPr>
          <p:nvPr>
            <p:ph type="sldNum" sz="quarter" idx="12"/>
          </p:nvPr>
        </p:nvSpPr>
        <p:spPr/>
        <p:txBody>
          <a:bodyPr/>
          <a:lstStyle/>
          <a:p>
            <a:fld id="{91ACCEEB-996C-4AED-9D0E-570EE95D57DF}" type="slidenum">
              <a:rPr lang="en-ID" smtClean="0"/>
              <a:t>‹#›</a:t>
            </a:fld>
            <a:endParaRPr lang="en-ID" dirty="0"/>
          </a:p>
        </p:txBody>
      </p:sp>
    </p:spTree>
    <p:extLst>
      <p:ext uri="{BB962C8B-B14F-4D97-AF65-F5344CB8AC3E}">
        <p14:creationId xmlns:p14="http://schemas.microsoft.com/office/powerpoint/2010/main" val="257981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p:cSld name="3">
    <p:spTree>
      <p:nvGrpSpPr>
        <p:cNvPr id="1" name="Shape 15"/>
        <p:cNvGrpSpPr/>
        <p:nvPr/>
      </p:nvGrpSpPr>
      <p:grpSpPr>
        <a:xfrm>
          <a:off x="0" y="0"/>
          <a:ext cx="0" cy="0"/>
          <a:chOff x="0" y="0"/>
          <a:chExt cx="0" cy="0"/>
        </a:xfrm>
      </p:grpSpPr>
      <p:sp>
        <p:nvSpPr>
          <p:cNvPr id="16" name="Google Shape;16;p26"/>
          <p:cNvSpPr>
            <a:spLocks noGrp="1"/>
          </p:cNvSpPr>
          <p:nvPr>
            <p:ph type="pic" idx="2"/>
          </p:nvPr>
        </p:nvSpPr>
        <p:spPr>
          <a:xfrm>
            <a:off x="903419" y="1876528"/>
            <a:ext cx="2284413" cy="1711089"/>
          </a:xfrm>
          <a:prstGeom prst="rect">
            <a:avLst/>
          </a:prstGeom>
          <a:solidFill>
            <a:schemeClr val="lt1"/>
          </a:solidFill>
          <a:ln>
            <a:noFill/>
          </a:ln>
          <a:effectLst>
            <a:outerShdw blurRad="254000" dist="67516" dir="2700000" rotWithShape="0">
              <a:srgbClr val="000000">
                <a:alpha val="29803"/>
              </a:srgbClr>
            </a:outerShdw>
          </a:effectLst>
        </p:spPr>
      </p:sp>
      <p:sp>
        <p:nvSpPr>
          <p:cNvPr id="17" name="Google Shape;17;p26"/>
          <p:cNvSpPr txBox="1">
            <a:spLocks noGrp="1"/>
          </p:cNvSpPr>
          <p:nvPr>
            <p:ph type="sldNum" idx="12"/>
          </p:nvPr>
        </p:nvSpPr>
        <p:spPr>
          <a:xfrm>
            <a:off x="11120832" y="6540500"/>
            <a:ext cx="226619" cy="656590"/>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9pPr>
          </a:lstStyle>
          <a:p>
            <a:fld id="{00000000-1234-1234-1234-123412341234}" type="slidenum">
              <a:rPr lang="en-AU" smtClean="0"/>
              <a:pPr/>
              <a:t>‹#›</a:t>
            </a:fld>
            <a:endParaRPr lang="en-AU" dirty="0"/>
          </a:p>
        </p:txBody>
      </p:sp>
    </p:spTree>
    <p:extLst>
      <p:ext uri="{BB962C8B-B14F-4D97-AF65-F5344CB8AC3E}">
        <p14:creationId xmlns:p14="http://schemas.microsoft.com/office/powerpoint/2010/main" val="2961066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p:cSld name="2">
    <p:spTree>
      <p:nvGrpSpPr>
        <p:cNvPr id="1" name="Shape 12"/>
        <p:cNvGrpSpPr/>
        <p:nvPr/>
      </p:nvGrpSpPr>
      <p:grpSpPr>
        <a:xfrm>
          <a:off x="0" y="0"/>
          <a:ext cx="0" cy="0"/>
          <a:chOff x="0" y="0"/>
          <a:chExt cx="0" cy="0"/>
        </a:xfrm>
      </p:grpSpPr>
      <p:sp>
        <p:nvSpPr>
          <p:cNvPr id="13" name="Google Shape;13;p25"/>
          <p:cNvSpPr>
            <a:spLocks noGrp="1"/>
          </p:cNvSpPr>
          <p:nvPr>
            <p:ph type="pic" idx="2"/>
          </p:nvPr>
        </p:nvSpPr>
        <p:spPr>
          <a:xfrm>
            <a:off x="6365680" y="-1"/>
            <a:ext cx="4925694" cy="6858001"/>
          </a:xfrm>
          <a:prstGeom prst="rect">
            <a:avLst/>
          </a:prstGeom>
          <a:solidFill>
            <a:schemeClr val="lt1"/>
          </a:solidFill>
          <a:ln>
            <a:noFill/>
          </a:ln>
        </p:spPr>
      </p:sp>
      <p:sp>
        <p:nvSpPr>
          <p:cNvPr id="14" name="Google Shape;14;p25"/>
          <p:cNvSpPr txBox="1">
            <a:spLocks noGrp="1"/>
          </p:cNvSpPr>
          <p:nvPr>
            <p:ph type="sldNum" idx="12"/>
          </p:nvPr>
        </p:nvSpPr>
        <p:spPr>
          <a:xfrm>
            <a:off x="11120832" y="6540500"/>
            <a:ext cx="226619" cy="656590"/>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1200" b="0">
                <a:latin typeface="Helvetica Neue Light"/>
                <a:ea typeface="Helvetica Neue Light"/>
                <a:cs typeface="Helvetica Neue Light"/>
                <a:sym typeface="Helvetica Neue Light"/>
              </a:defRPr>
            </a:lvl9pPr>
          </a:lstStyle>
          <a:p>
            <a:fld id="{00000000-1234-1234-1234-123412341234}" type="slidenum">
              <a:rPr lang="en-AU" smtClean="0"/>
              <a:pPr/>
              <a:t>‹#›</a:t>
            </a:fld>
            <a:endParaRPr lang="en-AU" dirty="0"/>
          </a:p>
        </p:txBody>
      </p:sp>
    </p:spTree>
    <p:extLst>
      <p:ext uri="{BB962C8B-B14F-4D97-AF65-F5344CB8AC3E}">
        <p14:creationId xmlns:p14="http://schemas.microsoft.com/office/powerpoint/2010/main" val="185798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9_Custom Layout">
    <p:spTree>
      <p:nvGrpSpPr>
        <p:cNvPr id="1" name=""/>
        <p:cNvGrpSpPr/>
        <p:nvPr/>
      </p:nvGrpSpPr>
      <p:grpSpPr>
        <a:xfrm>
          <a:off x="0" y="0"/>
          <a:ext cx="0" cy="0"/>
          <a:chOff x="0" y="0"/>
          <a:chExt cx="0" cy="0"/>
        </a:xfrm>
      </p:grpSpPr>
      <p:sp>
        <p:nvSpPr>
          <p:cNvPr id="100" name="Image"/>
          <p:cNvSpPr>
            <a:spLocks noGrp="1"/>
          </p:cNvSpPr>
          <p:nvPr>
            <p:ph type="pic" sz="quarter" idx="21"/>
          </p:nvPr>
        </p:nvSpPr>
        <p:spPr>
          <a:xfrm>
            <a:off x="6144371" y="914394"/>
            <a:ext cx="2521816" cy="1549707"/>
          </a:xfrm>
          <a:prstGeom prst="rect">
            <a:avLst/>
          </a:prstGeom>
        </p:spPr>
        <p:txBody>
          <a:bodyPr lIns="91439" rIns="91439"/>
          <a:lstStyle/>
          <a:p>
            <a:r>
              <a:rPr lang="zh-CN" altLang="en-US"/>
              <a:t>单击图标添加图片</a:t>
            </a:r>
            <a:endParaRPr dirty="0"/>
          </a:p>
        </p:txBody>
      </p:sp>
      <p:sp>
        <p:nvSpPr>
          <p:cNvPr id="101" name="Image"/>
          <p:cNvSpPr>
            <a:spLocks noGrp="1"/>
          </p:cNvSpPr>
          <p:nvPr>
            <p:ph type="pic" sz="quarter" idx="22"/>
          </p:nvPr>
        </p:nvSpPr>
        <p:spPr>
          <a:xfrm>
            <a:off x="8759358" y="914394"/>
            <a:ext cx="2521816" cy="1549707"/>
          </a:xfrm>
          <a:prstGeom prst="rect">
            <a:avLst/>
          </a:prstGeom>
        </p:spPr>
        <p:txBody>
          <a:bodyPr lIns="91439" rIns="91439"/>
          <a:lstStyle/>
          <a:p>
            <a:r>
              <a:rPr lang="zh-CN" altLang="en-US"/>
              <a:t>单击图标添加图片</a:t>
            </a:r>
            <a:endParaRPr dirty="0"/>
          </a:p>
        </p:txBody>
      </p:sp>
      <p:sp>
        <p:nvSpPr>
          <p:cNvPr id="102" name="Image"/>
          <p:cNvSpPr>
            <a:spLocks noGrp="1"/>
          </p:cNvSpPr>
          <p:nvPr>
            <p:ph type="pic" sz="quarter" idx="23"/>
          </p:nvPr>
        </p:nvSpPr>
        <p:spPr>
          <a:xfrm>
            <a:off x="6144371" y="3619046"/>
            <a:ext cx="2521816" cy="1549707"/>
          </a:xfrm>
          <a:prstGeom prst="rect">
            <a:avLst/>
          </a:prstGeom>
        </p:spPr>
        <p:txBody>
          <a:bodyPr lIns="91439" rIns="91439"/>
          <a:lstStyle/>
          <a:p>
            <a:r>
              <a:rPr lang="zh-CN" altLang="en-US"/>
              <a:t>单击图标添加图片</a:t>
            </a:r>
            <a:endParaRPr dirty="0"/>
          </a:p>
        </p:txBody>
      </p:sp>
      <p:sp>
        <p:nvSpPr>
          <p:cNvPr id="103" name="Image"/>
          <p:cNvSpPr>
            <a:spLocks noGrp="1"/>
          </p:cNvSpPr>
          <p:nvPr>
            <p:ph type="pic" sz="quarter" idx="24"/>
          </p:nvPr>
        </p:nvSpPr>
        <p:spPr>
          <a:xfrm>
            <a:off x="8759358" y="3619046"/>
            <a:ext cx="2521816" cy="1549707"/>
          </a:xfrm>
          <a:prstGeom prst="rect">
            <a:avLst/>
          </a:prstGeom>
        </p:spPr>
        <p:txBody>
          <a:bodyPr lIns="91439" rIns="91439"/>
          <a:lstStyle/>
          <a:p>
            <a:r>
              <a:rPr lang="zh-CN" altLang="en-US"/>
              <a:t>单击图标添加图片</a:t>
            </a:r>
            <a:endParaRPr dirty="0"/>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24944401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9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H="1">
            <a:off x="914399" y="856082"/>
            <a:ext cx="2"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p>
        </p:txBody>
      </p:sp>
      <p:sp>
        <p:nvSpPr>
          <p:cNvPr id="3"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892800" y="6173787"/>
            <a:ext cx="2844800" cy="365126"/>
          </a:xfrm>
          <a:prstGeom prst="rect">
            <a:avLst/>
          </a:prstGeom>
          <a:ln w="12700">
            <a:miter lim="400000"/>
          </a:ln>
        </p:spPr>
        <p:txBody>
          <a:bodyPr lIns="45719" rIns="45719" anchor="ctr"/>
          <a:lstStyle>
            <a:lvl1pPr algn="r">
              <a:defRPr sz="1200"/>
            </a:lvl1pPr>
          </a:lstStyle>
          <a:p>
            <a:fld id="{86CB4B4D-7CA3-9044-876B-883B54F8677D}" type="slidenum">
              <a:t>‹#›</a:t>
            </a:fld>
            <a:endParaRPr dirty="0"/>
          </a:p>
        </p:txBody>
      </p:sp>
      <p:pic>
        <p:nvPicPr>
          <p:cNvPr id="7" name="Picture 6" descr="A green and white logo&#10;&#10;Description automatically generated">
            <a:extLst>
              <a:ext uri="{FF2B5EF4-FFF2-40B4-BE49-F238E27FC236}">
                <a16:creationId xmlns:a16="http://schemas.microsoft.com/office/drawing/2014/main" id="{B2787180-5B1F-7A34-497E-90DA2FB645AD}"/>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8588" t="11944" r="8636" b="13056"/>
          <a:stretch/>
        </p:blipFill>
        <p:spPr>
          <a:xfrm>
            <a:off x="9915524" y="92073"/>
            <a:ext cx="2200273" cy="5038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72" r:id="rId4"/>
    <p:sldLayoutId id="2147483678" r:id="rId5"/>
    <p:sldLayoutId id="2147483679" r:id="rId6"/>
    <p:sldLayoutId id="2147483680" r:id="rId7"/>
  </p:sldLayoutIdLst>
  <p:transition spd="med"/>
  <p:txStyles>
    <p:titleStyle>
      <a:lvl1pPr marL="0" marR="0" indent="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1pPr>
      <a:lvl2pPr marL="0" marR="0" indent="4572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2pPr>
      <a:lvl3pPr marL="0" marR="0" indent="9144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3pPr>
      <a:lvl4pPr marL="0" marR="0" indent="13716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4pPr>
      <a:lvl5pPr marL="0" marR="0" indent="18288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5pPr>
      <a:lvl6pPr marL="0" marR="0" indent="22860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6pPr>
      <a:lvl7pPr marL="0" marR="0" indent="27432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7pPr>
      <a:lvl8pPr marL="0" marR="0" indent="32004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8pPr>
      <a:lvl9pPr marL="0" marR="0" indent="3657600" algn="l" defTabSz="914400" eaLnBrk="1" latinLnBrk="0" hangingPunct="1">
        <a:lnSpc>
          <a:spcPct val="90000"/>
        </a:lnSpc>
        <a:spcBef>
          <a:spcPts val="0"/>
        </a:spcBef>
        <a:spcAft>
          <a:spcPts val="0"/>
        </a:spcAft>
        <a:buClrTx/>
        <a:buSzTx/>
        <a:buFontTx/>
        <a:buNone/>
        <a:tabLst/>
        <a:defRPr sz="1200" b="0" i="0" u="none" strike="noStrike" cap="none" spc="0" baseline="0">
          <a:solidFill>
            <a:srgbClr val="FFFFFF"/>
          </a:solidFill>
          <a:uFillTx/>
          <a:latin typeface="Arial"/>
          <a:ea typeface="Arial"/>
          <a:cs typeface="Arial"/>
          <a:sym typeface="Arial"/>
        </a:defRPr>
      </a:lvl9pPr>
    </p:titleStyle>
    <p:bodyStyle>
      <a:lvl1pPr marL="228600" marR="0" indent="-2286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1pPr>
      <a:lvl2pPr marL="685800" marR="0" indent="-2286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2pPr>
      <a:lvl3pPr marL="1143000" marR="0" indent="-2286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3pPr>
      <a:lvl4pPr marL="1600200" marR="0" indent="-2286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4pPr>
      <a:lvl5pPr marL="2057400" marR="0" indent="-2286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5pPr>
      <a:lvl6pPr marL="2438400" marR="0" indent="-1524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6pPr>
      <a:lvl7pPr marL="2895600" marR="0" indent="-1524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7pPr>
      <a:lvl8pPr marL="3352800" marR="0" indent="-1524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8pPr>
      <a:lvl9pPr marL="3810000" marR="0" indent="-152400" algn="l" defTabSz="914400" eaLnBrk="1" latinLnBrk="0" hangingPunct="1">
        <a:lnSpc>
          <a:spcPct val="90000"/>
        </a:lnSpc>
        <a:spcBef>
          <a:spcPts val="1000"/>
        </a:spcBef>
        <a:spcAft>
          <a:spcPts val="0"/>
        </a:spcAft>
        <a:buClrTx/>
        <a:buSzPct val="100000"/>
        <a:buFontTx/>
        <a:buChar char="•"/>
        <a:tabLst/>
        <a:defRPr sz="1200" b="0" i="0" u="none" strike="noStrike" cap="none" spc="0" baseline="0">
          <a:solidFill>
            <a:srgbClr val="FFFFFF"/>
          </a:solidFill>
          <a:uFillTx/>
          <a:latin typeface="Arial"/>
          <a:ea typeface="Arial"/>
          <a:cs typeface="Arial"/>
          <a:sym typeface="Arial"/>
        </a:defRPr>
      </a:lvl9pPr>
    </p:bodyStyle>
    <p:otherStyle>
      <a:lvl1pPr marL="0" marR="0" indent="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2C5375-78F9-6653-E619-03F278F5BF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C647BE-D037-1A07-C03B-6AB8FDB5C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32A083-81C3-4A76-7110-0FAD568EAA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0EB7-2FC7-E049-855E-891A8D20F1CB}" type="datetimeFigureOut">
              <a:rPr lang="en-US" smtClean="0"/>
              <a:t>11/3/2023</a:t>
            </a:fld>
            <a:endParaRPr lang="en-US" dirty="0"/>
          </a:p>
        </p:txBody>
      </p:sp>
      <p:sp>
        <p:nvSpPr>
          <p:cNvPr id="5" name="Footer Placeholder 4">
            <a:extLst>
              <a:ext uri="{FF2B5EF4-FFF2-40B4-BE49-F238E27FC236}">
                <a16:creationId xmlns:a16="http://schemas.microsoft.com/office/drawing/2014/main" id="{BC431DB2-A575-6FA3-EB21-BE290CED5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729ED15-EAB8-63C3-8898-02FA2A5D7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70529-2F0F-F840-A7C3-90805F2D8ECA}" type="slidenum">
              <a:rPr lang="en-US" smtClean="0"/>
              <a:t>‹#›</a:t>
            </a:fld>
            <a:endParaRPr lang="en-US" dirty="0"/>
          </a:p>
        </p:txBody>
      </p:sp>
      <p:pic>
        <p:nvPicPr>
          <p:cNvPr id="7" name="Picture 6" descr="A green and white logo&#10;&#10;Description automatically generated">
            <a:extLst>
              <a:ext uri="{FF2B5EF4-FFF2-40B4-BE49-F238E27FC236}">
                <a16:creationId xmlns:a16="http://schemas.microsoft.com/office/drawing/2014/main" id="{055F434A-ACBB-3A9D-A2FD-1A279EEAF0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588" t="11944" r="8636" b="13056"/>
          <a:stretch/>
        </p:blipFill>
        <p:spPr>
          <a:xfrm>
            <a:off x="9915524" y="92074"/>
            <a:ext cx="2200273" cy="503880"/>
          </a:xfrm>
          <a:prstGeom prst="rect">
            <a:avLst/>
          </a:prstGeom>
        </p:spPr>
      </p:pic>
    </p:spTree>
    <p:extLst>
      <p:ext uri="{BB962C8B-B14F-4D97-AF65-F5344CB8AC3E}">
        <p14:creationId xmlns:p14="http://schemas.microsoft.com/office/powerpoint/2010/main" val="4055355831"/>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ridge over water with a city in the background&#10;&#10;Description automatically generated">
            <a:extLst>
              <a:ext uri="{FF2B5EF4-FFF2-40B4-BE49-F238E27FC236}">
                <a16:creationId xmlns:a16="http://schemas.microsoft.com/office/drawing/2014/main" id="{59BE20F9-7BD4-AEB6-680D-71D1666CF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013"/>
            <a:ext cx="12192000" cy="8095819"/>
          </a:xfrm>
          <a:prstGeom prst="rect">
            <a:avLst/>
          </a:prstGeom>
        </p:spPr>
      </p:pic>
      <p:sp>
        <p:nvSpPr>
          <p:cNvPr id="3" name="Rectangle">
            <a:extLst>
              <a:ext uri="{FF2B5EF4-FFF2-40B4-BE49-F238E27FC236}">
                <a16:creationId xmlns:a16="http://schemas.microsoft.com/office/drawing/2014/main" id="{CE4ABFF1-8405-EC7F-FCAA-35212E499FA8}"/>
              </a:ext>
            </a:extLst>
          </p:cNvPr>
          <p:cNvSpPr/>
          <p:nvPr/>
        </p:nvSpPr>
        <p:spPr>
          <a:xfrm>
            <a:off x="-121920" y="-7014"/>
            <a:ext cx="12369342" cy="8095819"/>
          </a:xfrm>
          <a:prstGeom prst="rect">
            <a:avLst/>
          </a:prstGeom>
          <a:solidFill>
            <a:srgbClr val="1C1C3D">
              <a:alpha val="28000"/>
            </a:srgbClr>
          </a:solidFill>
          <a:ln w="12700">
            <a:miter lim="400000"/>
          </a:ln>
        </p:spPr>
        <p:txBody>
          <a:bodyPr lIns="45719" rIns="45719" anchor="ctr"/>
          <a:lstStyle/>
          <a:p>
            <a:pPr algn="ctr">
              <a:defRPr>
                <a:solidFill>
                  <a:srgbClr val="FFFFFF"/>
                </a:solidFill>
              </a:defRPr>
            </a:pPr>
            <a:r>
              <a:rPr lang="en-AU" dirty="0"/>
              <a:t>   </a:t>
            </a:r>
            <a:endParaRPr dirty="0"/>
          </a:p>
        </p:txBody>
      </p:sp>
      <p:sp>
        <p:nvSpPr>
          <p:cNvPr id="208" name="Slide Number"/>
          <p:cNvSpPr txBox="1">
            <a:spLocks noGrp="1"/>
          </p:cNvSpPr>
          <p:nvPr>
            <p:ph type="sldNum" sz="quarter" idx="2"/>
          </p:nvPr>
        </p:nvSpPr>
        <p:spPr>
          <a:xfrm>
            <a:off x="338786" y="581031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a:spAutoFit/>
          </a:bodyPr>
          <a:lstStyle/>
          <a:p>
            <a:fld id="{86CB4B4D-7CA3-9044-876B-883B54F8677D}" type="slidenum">
              <a:rPr/>
              <a:t>1</a:t>
            </a:fld>
            <a:endParaRPr dirty="0"/>
          </a:p>
        </p:txBody>
      </p:sp>
      <p:sp>
        <p:nvSpPr>
          <p:cNvPr id="2" name="Rectangle">
            <a:extLst>
              <a:ext uri="{FF2B5EF4-FFF2-40B4-BE49-F238E27FC236}">
                <a16:creationId xmlns:a16="http://schemas.microsoft.com/office/drawing/2014/main" id="{E93B68FB-4731-573A-820F-62DDC7F497AC}"/>
              </a:ext>
            </a:extLst>
          </p:cNvPr>
          <p:cNvSpPr/>
          <p:nvPr/>
        </p:nvSpPr>
        <p:spPr>
          <a:xfrm>
            <a:off x="0" y="-96765"/>
            <a:ext cx="12247422" cy="8275320"/>
          </a:xfrm>
          <a:prstGeom prst="rect">
            <a:avLst/>
          </a:prstGeom>
          <a:solidFill>
            <a:srgbClr val="1C1C3D">
              <a:alpha val="28000"/>
            </a:srgbClr>
          </a:solidFill>
          <a:ln w="12700">
            <a:miter lim="400000"/>
          </a:ln>
        </p:spPr>
        <p:txBody>
          <a:bodyPr lIns="45719" rIns="45719" anchor="ctr"/>
          <a:lstStyle/>
          <a:p>
            <a:pPr algn="ctr">
              <a:defRPr>
                <a:solidFill>
                  <a:srgbClr val="FFFFFF"/>
                </a:solidFill>
              </a:defRPr>
            </a:pPr>
            <a:r>
              <a:rPr lang="en-AU" dirty="0"/>
              <a:t>   </a:t>
            </a:r>
            <a:endParaRPr dirty="0"/>
          </a:p>
        </p:txBody>
      </p:sp>
      <p:pic>
        <p:nvPicPr>
          <p:cNvPr id="8" name="图片 7" descr="徽标&#10;&#10;描述已自动生成">
            <a:extLst>
              <a:ext uri="{FF2B5EF4-FFF2-40B4-BE49-F238E27FC236}">
                <a16:creationId xmlns:a16="http://schemas.microsoft.com/office/drawing/2014/main" id="{412A99B5-9D9F-F0AD-05E0-F48DE6E29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624" y="719233"/>
            <a:ext cx="6283297" cy="1588133"/>
          </a:xfrm>
          <a:prstGeom prst="rect">
            <a:avLst/>
          </a:prstGeom>
        </p:spPr>
      </p:pic>
      <p:sp>
        <p:nvSpPr>
          <p:cNvPr id="209" name="Rectangle"/>
          <p:cNvSpPr/>
          <p:nvPr/>
        </p:nvSpPr>
        <p:spPr>
          <a:xfrm>
            <a:off x="891539" y="856083"/>
            <a:ext cx="45720" cy="2572918"/>
          </a:xfrm>
          <a:prstGeom prst="rect">
            <a:avLst/>
          </a:prstGeom>
          <a:solidFill>
            <a:srgbClr val="7EC396"/>
          </a:solidFill>
          <a:ln w="12700">
            <a:miter lim="400000"/>
          </a:ln>
        </p:spPr>
        <p:txBody>
          <a:bodyPr lIns="45719" rIns="45719" anchor="ctr"/>
          <a:lstStyle/>
          <a:p>
            <a:pPr algn="ctr">
              <a:defRPr>
                <a:solidFill>
                  <a:srgbClr val="FFFFFF"/>
                </a:solidFill>
              </a:defRPr>
            </a:pPr>
            <a:endParaRPr dirty="0"/>
          </a:p>
        </p:txBody>
      </p:sp>
      <p:sp>
        <p:nvSpPr>
          <p:cNvPr id="204" name="Line"/>
          <p:cNvSpPr/>
          <p:nvPr/>
        </p:nvSpPr>
        <p:spPr>
          <a:xfrm flipH="1">
            <a:off x="914399" y="856082"/>
            <a:ext cx="2"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p>
        </p:txBody>
      </p:sp>
      <p:sp>
        <p:nvSpPr>
          <p:cNvPr id="210" name="Propos."/>
          <p:cNvSpPr txBox="1"/>
          <p:nvPr/>
        </p:nvSpPr>
        <p:spPr>
          <a:xfrm>
            <a:off x="9088982" y="5719018"/>
            <a:ext cx="3644108"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6000">
                <a:solidFill>
                  <a:srgbClr val="FFFFFF"/>
                </a:solidFill>
                <a:latin typeface="Helvetica"/>
                <a:ea typeface="Helvetica"/>
                <a:cs typeface="Helvetica"/>
                <a:sym typeface="Helvetica"/>
              </a:defRPr>
            </a:lvl1pPr>
          </a:lstStyle>
          <a:p>
            <a:r>
              <a:rPr lang="en-AU" sz="2400" b="1" dirty="0">
                <a:latin typeface="Montserrat" pitchFamily="2" charset="77"/>
              </a:rPr>
              <a:t>Company</a:t>
            </a:r>
            <a:r>
              <a:rPr lang="en-AU" sz="2800" b="1" dirty="0">
                <a:latin typeface="Montserrat" pitchFamily="2" charset="77"/>
              </a:rPr>
              <a:t> </a:t>
            </a:r>
            <a:r>
              <a:rPr lang="en-AU" sz="2400" b="1" dirty="0">
                <a:latin typeface="Montserrat" pitchFamily="2" charset="77"/>
              </a:rPr>
              <a:t>Profile</a:t>
            </a:r>
            <a:endParaRPr sz="2800" b="1" dirty="0">
              <a:latin typeface="Montserrat" pitchFamily="2" charset="77"/>
            </a:endParaRPr>
          </a:p>
        </p:txBody>
      </p:sp>
      <p:sp>
        <p:nvSpPr>
          <p:cNvPr id="212" name="Project Proposal"/>
          <p:cNvSpPr txBox="1"/>
          <p:nvPr/>
        </p:nvSpPr>
        <p:spPr>
          <a:xfrm>
            <a:off x="10561786" y="6233703"/>
            <a:ext cx="1490470"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a:solidFill>
                  <a:srgbClr val="FFC000"/>
                </a:solidFill>
                <a:latin typeface="Helvetica"/>
                <a:ea typeface="Helvetica"/>
                <a:cs typeface="Helvetica"/>
                <a:sym typeface="Helvetica"/>
              </a:defRPr>
            </a:lvl1pPr>
          </a:lstStyle>
          <a:p>
            <a:r>
              <a:rPr lang="en-AU" dirty="0">
                <a:solidFill>
                  <a:srgbClr val="6AE5A1"/>
                </a:solidFill>
                <a:latin typeface="Montserrat" pitchFamily="2" charset="77"/>
              </a:rPr>
              <a:t>October 2023</a:t>
            </a:r>
            <a:endParaRPr dirty="0">
              <a:solidFill>
                <a:srgbClr val="6AE5A1"/>
              </a:solidFill>
              <a:latin typeface="Montserrat" pitchFamily="2" charset="77"/>
            </a:endParaRPr>
          </a:p>
        </p:txBody>
      </p:sp>
    </p:spTree>
    <p:extLst>
      <p:ext uri="{BB962C8B-B14F-4D97-AF65-F5344CB8AC3E}">
        <p14:creationId xmlns:p14="http://schemas.microsoft.com/office/powerpoint/2010/main" val="6329172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019179" y="232371"/>
            <a:ext cx="6904224" cy="1107996"/>
          </a:xfrm>
          <a:prstGeom prst="rect">
            <a:avLst/>
          </a:prstGeom>
          <a:noFill/>
          <a:ln>
            <a:noFill/>
          </a:ln>
        </p:spPr>
        <p:txBody>
          <a:bodyPr spcFirstLastPara="1" wrap="square" lIns="0" tIns="0" rIns="0" bIns="0" anchor="t" anchorCtr="0">
            <a:spAutoFit/>
          </a:bodyPr>
          <a:lstStyle/>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INTERIORS &amp; EXTERIOR SURFACES</a:t>
            </a:r>
          </a:p>
        </p:txBody>
      </p:sp>
      <p:sp>
        <p:nvSpPr>
          <p:cNvPr id="6" name="Google Shape;153;g1073f6bfa1b_0_69">
            <a:extLst>
              <a:ext uri="{FF2B5EF4-FFF2-40B4-BE49-F238E27FC236}">
                <a16:creationId xmlns:a16="http://schemas.microsoft.com/office/drawing/2014/main" id="{97FEA76C-9DCC-B64C-B05A-1B5D0EC1ADA8}"/>
              </a:ext>
            </a:extLst>
          </p:cNvPr>
          <p:cNvSpPr txBox="1"/>
          <p:nvPr/>
        </p:nvSpPr>
        <p:spPr>
          <a:xfrm>
            <a:off x="1176849" y="3274925"/>
            <a:ext cx="7345680" cy="492443"/>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AU" sz="4000" b="1" dirty="0">
                <a:solidFill>
                  <a:srgbClr val="002551"/>
                </a:solidFill>
                <a:latin typeface="Bebas Neue"/>
                <a:ea typeface="Bebas Neue"/>
                <a:cs typeface="Bebas Neue"/>
                <a:sym typeface="Bebas Neue"/>
              </a:rPr>
              <a:t>Adelaide EMU    	 	</a:t>
            </a:r>
            <a:r>
              <a:rPr lang="en-AU" sz="2400" b="1" dirty="0">
                <a:solidFill>
                  <a:srgbClr val="002551"/>
                </a:solidFill>
                <a:latin typeface="Bebas Neue"/>
                <a:ea typeface="Bebas Neue"/>
                <a:cs typeface="Bebas Neue"/>
                <a:sym typeface="Bebas Neue"/>
              </a:rPr>
              <a:t>(case Study #2)</a:t>
            </a:r>
          </a:p>
        </p:txBody>
      </p:sp>
      <p:sp>
        <p:nvSpPr>
          <p:cNvPr id="13" name="Google Shape;153;g1073f6bfa1b_0_69">
            <a:extLst>
              <a:ext uri="{FF2B5EF4-FFF2-40B4-BE49-F238E27FC236}">
                <a16:creationId xmlns:a16="http://schemas.microsoft.com/office/drawing/2014/main" id="{13935594-E6D4-C355-F94B-7391425C8B73}"/>
              </a:ext>
            </a:extLst>
          </p:cNvPr>
          <p:cNvSpPr txBox="1"/>
          <p:nvPr/>
        </p:nvSpPr>
        <p:spPr>
          <a:xfrm>
            <a:off x="4816133" y="3913072"/>
            <a:ext cx="6373369" cy="221599"/>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US" b="1" u="sng" dirty="0">
                <a:solidFill>
                  <a:srgbClr val="002551"/>
                </a:solidFill>
                <a:latin typeface="Bebas Neue"/>
                <a:ea typeface="Bebas Neue"/>
                <a:cs typeface="Bebas Neue"/>
                <a:sym typeface="Bebas Neue"/>
              </a:rPr>
              <a:t>1</a:t>
            </a:r>
            <a:r>
              <a:rPr lang="en-AU" b="1" u="sng" dirty="0">
                <a:solidFill>
                  <a:srgbClr val="002551"/>
                </a:solidFill>
                <a:latin typeface="Bebas Neue"/>
                <a:ea typeface="Bebas Neue"/>
                <a:cs typeface="Bebas Neue"/>
                <a:sym typeface="Bebas Neue"/>
              </a:rPr>
              <a:t>2 Sets Of 3 Cars, Full Interior Alu &amp; Exterior Grp, Delivered 2019 – 2023</a:t>
            </a:r>
          </a:p>
        </p:txBody>
      </p:sp>
      <p:sp>
        <p:nvSpPr>
          <p:cNvPr id="14" name="TextBox 13">
            <a:extLst>
              <a:ext uri="{FF2B5EF4-FFF2-40B4-BE49-F238E27FC236}">
                <a16:creationId xmlns:a16="http://schemas.microsoft.com/office/drawing/2014/main" id="{177C7271-196B-E70D-3E2A-8E1121B4AF60}"/>
              </a:ext>
            </a:extLst>
          </p:cNvPr>
          <p:cNvSpPr txBox="1"/>
          <p:nvPr/>
        </p:nvSpPr>
        <p:spPr>
          <a:xfrm>
            <a:off x="381542" y="5773363"/>
            <a:ext cx="35483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10</a:t>
            </a:fld>
            <a:endParaRPr lang="en-AU" sz="1200" dirty="0">
              <a:solidFill>
                <a:schemeClr val="bg1"/>
              </a:solidFill>
              <a:latin typeface="Montserrat" pitchFamily="2" charset="77"/>
            </a:endParaRPr>
          </a:p>
        </p:txBody>
      </p:sp>
      <p:pic>
        <p:nvPicPr>
          <p:cNvPr id="3" name="Picture 2" descr="A train on the tracks&#10;&#10;Description automatically generated">
            <a:extLst>
              <a:ext uri="{FF2B5EF4-FFF2-40B4-BE49-F238E27FC236}">
                <a16:creationId xmlns:a16="http://schemas.microsoft.com/office/drawing/2014/main" id="{27C0D57B-4420-3875-AEA6-82D67AB2D9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2"/>
          <a:stretch/>
        </p:blipFill>
        <p:spPr>
          <a:xfrm>
            <a:off x="4964706" y="1070638"/>
            <a:ext cx="2829029" cy="2102221"/>
          </a:xfrm>
          <a:prstGeom prst="rect">
            <a:avLst/>
          </a:prstGeom>
        </p:spPr>
      </p:pic>
      <p:pic>
        <p:nvPicPr>
          <p:cNvPr id="5" name="Picture 4" descr="A blue and yellow seats on a train&#10;&#10;Description automatically generated">
            <a:extLst>
              <a:ext uri="{FF2B5EF4-FFF2-40B4-BE49-F238E27FC236}">
                <a16:creationId xmlns:a16="http://schemas.microsoft.com/office/drawing/2014/main" id="{011F7720-FBF3-1B6C-D744-21A7D3A535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7369" y="1061716"/>
            <a:ext cx="3166713" cy="2111143"/>
          </a:xfrm>
          <a:prstGeom prst="rect">
            <a:avLst/>
          </a:prstGeom>
        </p:spPr>
      </p:pic>
      <p:sp>
        <p:nvSpPr>
          <p:cNvPr id="2" name="文本框 1">
            <a:extLst>
              <a:ext uri="{FF2B5EF4-FFF2-40B4-BE49-F238E27FC236}">
                <a16:creationId xmlns:a16="http://schemas.microsoft.com/office/drawing/2014/main" id="{380A874D-6AFC-7E47-6D12-D43E1F4091C3}"/>
              </a:ext>
            </a:extLst>
          </p:cNvPr>
          <p:cNvSpPr txBox="1"/>
          <p:nvPr/>
        </p:nvSpPr>
        <p:spPr>
          <a:xfrm>
            <a:off x="1176849" y="4332793"/>
            <a:ext cx="4882283"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914400" rtl="0" fontAlgn="auto" latinLnBrk="0" hangingPunct="0">
              <a:lnSpc>
                <a:spcPct val="100000"/>
              </a:lnSpc>
              <a:spcBef>
                <a:spcPts val="0"/>
              </a:spcBef>
              <a:spcAft>
                <a:spcPts val="0"/>
              </a:spcAft>
              <a:buClrTx/>
              <a:buSzTx/>
              <a:tabLst/>
            </a:pPr>
            <a:r>
              <a:rPr lang="en-US" altLang="zh-CN" sz="1600" b="1" dirty="0">
                <a:solidFill>
                  <a:srgbClr val="002551"/>
                </a:solidFill>
                <a:latin typeface="Montserrat" pitchFamily="2" charset="77"/>
                <a:cs typeface="Helvetica"/>
              </a:rPr>
              <a:t>01.    Design Services</a:t>
            </a:r>
          </a:p>
          <a:p>
            <a:pPr marR="0" algn="l" defTabSz="914400" rtl="0" fontAlgn="auto" latinLnBrk="0" hangingPunct="0">
              <a:lnSpc>
                <a:spcPct val="100000"/>
              </a:lnSpc>
              <a:spcBef>
                <a:spcPts val="0"/>
              </a:spcBef>
              <a:spcAft>
                <a:spcPts val="0"/>
              </a:spcAft>
              <a:buClrTx/>
              <a:buSzTx/>
              <a:tabLst/>
            </a:pPr>
            <a:endParaRPr lang="en-US" altLang="zh-CN" sz="1600" b="1" dirty="0">
              <a:solidFill>
                <a:srgbClr val="002551"/>
              </a:solidFill>
              <a:latin typeface="Montserrat" pitchFamily="2" charset="77"/>
              <a:cs typeface="Helvetica"/>
              <a:sym typeface="Helvetica"/>
            </a:endParaRPr>
          </a:p>
          <a:p>
            <a:pPr marR="0" algn="l" defTabSz="914400" rtl="0" fontAlgn="auto" latinLnBrk="0" hangingPunct="0">
              <a:lnSpc>
                <a:spcPct val="100000"/>
              </a:lnSpc>
              <a:spcBef>
                <a:spcPts val="0"/>
              </a:spcBef>
              <a:spcAft>
                <a:spcPts val="0"/>
              </a:spcAft>
              <a:buClrTx/>
              <a:buSzTx/>
              <a:tabLst/>
            </a:pPr>
            <a:r>
              <a:rPr lang="en-US" altLang="zh-CN" sz="1600" b="1" dirty="0">
                <a:solidFill>
                  <a:srgbClr val="002551"/>
                </a:solidFill>
                <a:latin typeface="Montserrat" pitchFamily="2" charset="77"/>
                <a:cs typeface="Helvetica"/>
                <a:sym typeface="Helvetica"/>
              </a:rPr>
              <a:t>02.   Through-life Maintenance</a:t>
            </a:r>
          </a:p>
          <a:p>
            <a:pPr marR="0" algn="l" defTabSz="914400" rtl="0" fontAlgn="auto" latinLnBrk="0" hangingPunct="0">
              <a:lnSpc>
                <a:spcPct val="100000"/>
              </a:lnSpc>
              <a:spcBef>
                <a:spcPts val="0"/>
              </a:spcBef>
              <a:spcAft>
                <a:spcPts val="0"/>
              </a:spcAft>
              <a:buClrTx/>
              <a:buSzTx/>
              <a:tabLst/>
            </a:pPr>
            <a:endParaRPr lang="en-US" altLang="zh-CN" sz="1600" b="1" dirty="0">
              <a:solidFill>
                <a:srgbClr val="002551"/>
              </a:solidFill>
              <a:latin typeface="Montserrat" pitchFamily="2" charset="77"/>
              <a:cs typeface="Helvetica"/>
              <a:sym typeface="Helvetica"/>
            </a:endParaRPr>
          </a:p>
          <a:p>
            <a:pPr marR="0" algn="l" defTabSz="914400" rtl="0" fontAlgn="auto" latinLnBrk="0" hangingPunct="0">
              <a:lnSpc>
                <a:spcPct val="100000"/>
              </a:lnSpc>
              <a:spcBef>
                <a:spcPts val="0"/>
              </a:spcBef>
              <a:spcAft>
                <a:spcPts val="0"/>
              </a:spcAft>
              <a:buClrTx/>
              <a:buSzTx/>
              <a:tabLst/>
            </a:pPr>
            <a:r>
              <a:rPr lang="en-US" altLang="zh-CN" sz="1600" b="1" dirty="0">
                <a:solidFill>
                  <a:srgbClr val="002551"/>
                </a:solidFill>
                <a:latin typeface="Montserrat" pitchFamily="2" charset="77"/>
                <a:cs typeface="Helvetica"/>
                <a:sym typeface="Helvetica"/>
              </a:rPr>
              <a:t>03.   Low-Cost Manufacturing</a:t>
            </a:r>
          </a:p>
          <a:p>
            <a:pPr marR="0" algn="l" defTabSz="914400" rtl="0" fontAlgn="auto" latinLnBrk="0" hangingPunct="0">
              <a:lnSpc>
                <a:spcPct val="100000"/>
              </a:lnSpc>
              <a:spcBef>
                <a:spcPts val="0"/>
              </a:spcBef>
              <a:spcAft>
                <a:spcPts val="0"/>
              </a:spcAft>
              <a:buClrTx/>
              <a:buSzTx/>
              <a:tabLst/>
            </a:pPr>
            <a:endParaRPr lang="en-US" altLang="zh-CN" sz="1600" b="1" dirty="0">
              <a:solidFill>
                <a:srgbClr val="002551"/>
              </a:solidFill>
              <a:latin typeface="Montserrat" pitchFamily="2" charset="77"/>
              <a:cs typeface="Helvetica"/>
            </a:endParaRPr>
          </a:p>
          <a:p>
            <a:pPr marR="0" algn="l" defTabSz="914400" rtl="0" fontAlgn="auto" latinLnBrk="0" hangingPunct="0">
              <a:lnSpc>
                <a:spcPct val="100000"/>
              </a:lnSpc>
              <a:spcBef>
                <a:spcPts val="0"/>
              </a:spcBef>
              <a:spcAft>
                <a:spcPts val="0"/>
              </a:spcAft>
              <a:buClrTx/>
              <a:buSzTx/>
              <a:tabLst/>
            </a:pPr>
            <a:r>
              <a:rPr lang="en-US" altLang="zh-CN" sz="1600" b="1" dirty="0">
                <a:solidFill>
                  <a:srgbClr val="002551"/>
                </a:solidFill>
                <a:latin typeface="Montserrat" pitchFamily="2" charset="77"/>
                <a:cs typeface="Helvetica"/>
              </a:rPr>
              <a:t>04.   Delivery,</a:t>
            </a:r>
            <a:r>
              <a:rPr lang="en-US" altLang="zh-CN" sz="1600" b="1" dirty="0">
                <a:solidFill>
                  <a:srgbClr val="002551"/>
                </a:solidFill>
                <a:latin typeface="Montserrat" pitchFamily="2" charset="77"/>
                <a:cs typeface="Helvetica"/>
                <a:sym typeface="Helvetica"/>
              </a:rPr>
              <a:t> including JIT</a:t>
            </a:r>
            <a:endParaRPr lang="en-US" altLang="zh-CN" sz="1600" b="1" dirty="0">
              <a:solidFill>
                <a:srgbClr val="002551"/>
              </a:solidFill>
              <a:latin typeface="Montserrat" pitchFamily="2" charset="77"/>
              <a:cs typeface="Helvetica"/>
            </a:endParaRPr>
          </a:p>
          <a:p>
            <a:pPr marL="342900" marR="0" indent="-342900" algn="l" defTabSz="914400" rtl="0" fontAlgn="auto" latinLnBrk="0" hangingPunct="0">
              <a:lnSpc>
                <a:spcPct val="100000"/>
              </a:lnSpc>
              <a:spcBef>
                <a:spcPts val="0"/>
              </a:spcBef>
              <a:spcAft>
                <a:spcPts val="0"/>
              </a:spcAft>
              <a:buClrTx/>
              <a:buSzTx/>
              <a:buFontTx/>
              <a:buAutoNum type="arabicPeriod"/>
              <a:tabLst/>
            </a:pPr>
            <a:endParaRPr lang="en-US" altLang="zh-CN" dirty="0"/>
          </a:p>
        </p:txBody>
      </p:sp>
      <p:sp>
        <p:nvSpPr>
          <p:cNvPr id="4" name="文本框 3">
            <a:extLst>
              <a:ext uri="{FF2B5EF4-FFF2-40B4-BE49-F238E27FC236}">
                <a16:creationId xmlns:a16="http://schemas.microsoft.com/office/drawing/2014/main" id="{371D61D7-7D6F-A1BC-F110-BA413C783FC8}"/>
              </a:ext>
            </a:extLst>
          </p:cNvPr>
          <p:cNvSpPr txBox="1"/>
          <p:nvPr/>
        </p:nvSpPr>
        <p:spPr>
          <a:xfrm>
            <a:off x="4849689" y="4227664"/>
            <a:ext cx="8714106" cy="243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AU" altLang="zh-CN" sz="1050" dirty="0">
                <a:solidFill>
                  <a:schemeClr val="tx1">
                    <a:lumMod val="95000"/>
                    <a:lumOff val="5000"/>
                  </a:schemeClr>
                </a:solidFill>
                <a:latin typeface="Montserrat" pitchFamily="2" charset="77"/>
                <a:cs typeface="Helvetica"/>
                <a:sym typeface="Helvetica"/>
              </a:rPr>
              <a:t>Re-design of ceiling to lower manufacturing cost.</a:t>
            </a:r>
          </a:p>
          <a:p>
            <a:pPr marL="0" marR="0" indent="0" algn="l" defTabSz="914400" rtl="0" fontAlgn="auto" latinLnBrk="0" hangingPunct="0">
              <a:lnSpc>
                <a:spcPct val="100000"/>
              </a:lnSpc>
              <a:spcBef>
                <a:spcPts val="0"/>
              </a:spcBef>
              <a:spcAft>
                <a:spcPts val="0"/>
              </a:spcAft>
              <a:buClrTx/>
              <a:buSzTx/>
              <a:buFontTx/>
              <a:buNone/>
              <a:tabLst/>
            </a:pPr>
            <a:r>
              <a:rPr lang="en-AU" altLang="zh-CN" sz="1050" dirty="0">
                <a:solidFill>
                  <a:schemeClr val="tx1">
                    <a:lumMod val="95000"/>
                    <a:lumOff val="5000"/>
                  </a:schemeClr>
                </a:solidFill>
                <a:latin typeface="Montserrat" pitchFamily="2" charset="77"/>
                <a:cs typeface="Helvetica"/>
                <a:sym typeface="Helvetica"/>
              </a:rPr>
              <a:t>Design nosecone for impact compliance, fiberglass prepreg composites</a:t>
            </a: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AU" altLang="zh-CN" sz="1050" dirty="0">
                <a:solidFill>
                  <a:schemeClr val="tx1">
                    <a:lumMod val="95000"/>
                    <a:lumOff val="5000"/>
                  </a:schemeClr>
                </a:solidFill>
                <a:latin typeface="Montserrat" pitchFamily="2" charset="77"/>
                <a:cs typeface="Helvetica"/>
                <a:sym typeface="Helvetica"/>
              </a:rPr>
              <a:t>Spare parts supply</a:t>
            </a: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AU" altLang="zh-CN" sz="1050" dirty="0">
                <a:solidFill>
                  <a:schemeClr val="tx1">
                    <a:lumMod val="95000"/>
                    <a:lumOff val="5000"/>
                  </a:schemeClr>
                </a:solidFill>
                <a:latin typeface="Montserrat" pitchFamily="2" charset="77"/>
                <a:cs typeface="Helvetica"/>
                <a:sym typeface="Helvetica"/>
              </a:rPr>
              <a:t>China manufacture, support for type testing, FAI, Quality ITP’s &amp; Quality improvement plans</a:t>
            </a: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endParaRPr lang="en-AU" altLang="zh-CN" sz="1050" dirty="0">
              <a:solidFill>
                <a:schemeClr val="tx1">
                  <a:lumMod val="95000"/>
                  <a:lumOff val="5000"/>
                </a:schemeClr>
              </a:solidFill>
              <a:latin typeface="Montserrat" pitchFamily="2" charset="77"/>
              <a:cs typeface="Helvetica"/>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AU" altLang="zh-CN" sz="1050" dirty="0">
                <a:solidFill>
                  <a:schemeClr val="tx1">
                    <a:lumMod val="95000"/>
                    <a:lumOff val="5000"/>
                  </a:schemeClr>
                </a:solidFill>
                <a:latin typeface="Montserrat" pitchFamily="2" charset="77"/>
                <a:cs typeface="Helvetica"/>
                <a:sym typeface="Helvetica"/>
              </a:rPr>
              <a:t>Local warehousing for JIT deliveries to train build line</a:t>
            </a:r>
          </a:p>
          <a:p>
            <a:pPr marL="0" marR="0" indent="0" algn="l" defTabSz="914400" rtl="0" fontAlgn="auto" latinLnBrk="0" hangingPunct="0">
              <a:lnSpc>
                <a:spcPct val="100000"/>
              </a:lnSpc>
              <a:spcBef>
                <a:spcPts val="0"/>
              </a:spcBef>
              <a:spcAft>
                <a:spcPts val="0"/>
              </a:spcAft>
              <a:buClrTx/>
              <a:buSzTx/>
              <a:buFontTx/>
              <a:buNone/>
              <a:tabLst/>
            </a:pPr>
            <a:endParaRPr kumimoji="0" lang="en-AU" altLang="zh-CN" b="0" i="0" u="none" strike="noStrike" cap="none" spc="0" normalizeH="0" baseline="0" dirty="0">
              <a:ln>
                <a:noFill/>
              </a:ln>
              <a:solidFill>
                <a:schemeClr val="tx1">
                  <a:lumMod val="95000"/>
                  <a:lumOff val="5000"/>
                </a:schemeClr>
              </a:solidFill>
              <a:effectLst/>
              <a:uFillTx/>
              <a:latin typeface="Montserrat" pitchFamily="2" charset="77"/>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74886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069513" y="426569"/>
            <a:ext cx="6396689" cy="1107996"/>
          </a:xfrm>
          <a:prstGeom prst="rect">
            <a:avLst/>
          </a:prstGeom>
          <a:noFill/>
          <a:ln>
            <a:noFill/>
          </a:ln>
        </p:spPr>
        <p:txBody>
          <a:bodyPr spcFirstLastPara="1" wrap="square" lIns="0" tIns="0" rIns="0" bIns="0" anchor="t" anchorCtr="0">
            <a:spAutoFit/>
          </a:bodyPr>
          <a:lstStyle/>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INTEGRATED GALLEY SYSTEM</a:t>
            </a:r>
          </a:p>
        </p:txBody>
      </p:sp>
      <p:sp>
        <p:nvSpPr>
          <p:cNvPr id="6" name="Google Shape;153;g1073f6bfa1b_0_69">
            <a:extLst>
              <a:ext uri="{FF2B5EF4-FFF2-40B4-BE49-F238E27FC236}">
                <a16:creationId xmlns:a16="http://schemas.microsoft.com/office/drawing/2014/main" id="{97FEA76C-9DCC-B64C-B05A-1B5D0EC1ADA8}"/>
              </a:ext>
            </a:extLst>
          </p:cNvPr>
          <p:cNvSpPr txBox="1"/>
          <p:nvPr/>
        </p:nvSpPr>
        <p:spPr>
          <a:xfrm>
            <a:off x="1126515" y="3292937"/>
            <a:ext cx="7345680" cy="492443"/>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AU" sz="4000" b="1" dirty="0" err="1">
                <a:solidFill>
                  <a:srgbClr val="002551"/>
                </a:solidFill>
                <a:latin typeface="Bebas Neue"/>
                <a:ea typeface="Bebas Neue"/>
                <a:cs typeface="Bebas Neue"/>
                <a:sym typeface="Bebas Neue"/>
              </a:rPr>
              <a:t>V’locity</a:t>
            </a:r>
            <a:r>
              <a:rPr lang="en-AU" sz="4000" b="1" dirty="0">
                <a:solidFill>
                  <a:srgbClr val="002551"/>
                </a:solidFill>
                <a:latin typeface="Bebas Neue"/>
                <a:ea typeface="Bebas Neue"/>
                <a:cs typeface="Bebas Neue"/>
                <a:sym typeface="Bebas Neue"/>
              </a:rPr>
              <a:t> </a:t>
            </a:r>
            <a:r>
              <a:rPr lang="en-AU" sz="4000" b="1" dirty="0" err="1">
                <a:solidFill>
                  <a:srgbClr val="002551"/>
                </a:solidFill>
                <a:latin typeface="Bebas Neue"/>
                <a:ea typeface="Bebas Neue"/>
                <a:cs typeface="Bebas Neue"/>
                <a:sym typeface="Bebas Neue"/>
              </a:rPr>
              <a:t>dMU</a:t>
            </a:r>
            <a:r>
              <a:rPr lang="en-AU" sz="4000" b="1" dirty="0">
                <a:solidFill>
                  <a:srgbClr val="002551"/>
                </a:solidFill>
                <a:latin typeface="Bebas Neue"/>
                <a:ea typeface="Bebas Neue"/>
                <a:cs typeface="Bebas Neue"/>
                <a:sym typeface="Bebas Neue"/>
              </a:rPr>
              <a:t>    		 </a:t>
            </a:r>
            <a:r>
              <a:rPr lang="en-AU" sz="2400" b="1" dirty="0">
                <a:solidFill>
                  <a:srgbClr val="002551"/>
                </a:solidFill>
                <a:latin typeface="Bebas Neue"/>
                <a:ea typeface="Bebas Neue"/>
                <a:cs typeface="Bebas Neue"/>
                <a:sym typeface="Bebas Neue"/>
              </a:rPr>
              <a:t>(case Study #3)</a:t>
            </a:r>
          </a:p>
        </p:txBody>
      </p:sp>
      <p:sp>
        <p:nvSpPr>
          <p:cNvPr id="7" name="Mission 01">
            <a:extLst>
              <a:ext uri="{FF2B5EF4-FFF2-40B4-BE49-F238E27FC236}">
                <a16:creationId xmlns:a16="http://schemas.microsoft.com/office/drawing/2014/main" id="{41B6C62A-466E-2021-F687-D99B8EBE1946}"/>
              </a:ext>
            </a:extLst>
          </p:cNvPr>
          <p:cNvSpPr txBox="1"/>
          <p:nvPr/>
        </p:nvSpPr>
        <p:spPr>
          <a:xfrm>
            <a:off x="1267486" y="4237198"/>
            <a:ext cx="1066695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01.   Design Services</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Full design, disability &amp; human factors, crashworthiness &amp; aesthetics, unique door requirements</a:t>
            </a:r>
            <a:endParaRPr sz="1000" dirty="0">
              <a:solidFill>
                <a:schemeClr val="tx1">
                  <a:lumMod val="95000"/>
                  <a:lumOff val="5000"/>
                </a:schemeClr>
              </a:solidFill>
              <a:latin typeface="Montserrat" pitchFamily="2" charset="77"/>
            </a:endParaRPr>
          </a:p>
        </p:txBody>
      </p:sp>
      <p:sp>
        <p:nvSpPr>
          <p:cNvPr id="9" name="Mission 03">
            <a:extLst>
              <a:ext uri="{FF2B5EF4-FFF2-40B4-BE49-F238E27FC236}">
                <a16:creationId xmlns:a16="http://schemas.microsoft.com/office/drawing/2014/main" id="{309EAD09-D419-DEE6-F35C-14AC22216D22}"/>
              </a:ext>
            </a:extLst>
          </p:cNvPr>
          <p:cNvSpPr txBox="1"/>
          <p:nvPr/>
        </p:nvSpPr>
        <p:spPr>
          <a:xfrm>
            <a:off x="1253447" y="4519485"/>
            <a:ext cx="10483197"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02.  Through-life Maintenance</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Spare parts supply, customer in-service variations</a:t>
            </a:r>
            <a:endParaRPr sz="1000" dirty="0">
              <a:solidFill>
                <a:schemeClr val="tx1">
                  <a:lumMod val="95000"/>
                  <a:lumOff val="5000"/>
                </a:schemeClr>
              </a:solidFill>
              <a:latin typeface="Montserrat" pitchFamily="2" charset="77"/>
            </a:endParaRPr>
          </a:p>
        </p:txBody>
      </p:sp>
      <p:sp>
        <p:nvSpPr>
          <p:cNvPr id="10" name="Mission 03">
            <a:extLst>
              <a:ext uri="{FF2B5EF4-FFF2-40B4-BE49-F238E27FC236}">
                <a16:creationId xmlns:a16="http://schemas.microsoft.com/office/drawing/2014/main" id="{3F1E4BDB-1C4D-C156-C816-834111FC09E9}"/>
              </a:ext>
            </a:extLst>
          </p:cNvPr>
          <p:cNvSpPr txBox="1"/>
          <p:nvPr/>
        </p:nvSpPr>
        <p:spPr>
          <a:xfrm>
            <a:off x="1244624" y="4827271"/>
            <a:ext cx="1047276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03.  Low-Cost Manufacturing</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China manufacture, support for type testing, FAI, quality ITP’s</a:t>
            </a:r>
            <a:endParaRPr sz="1000" dirty="0">
              <a:solidFill>
                <a:schemeClr val="tx1">
                  <a:lumMod val="95000"/>
                  <a:lumOff val="5000"/>
                </a:schemeClr>
              </a:solidFill>
              <a:latin typeface="Montserrat" pitchFamily="2" charset="77"/>
            </a:endParaRPr>
          </a:p>
        </p:txBody>
      </p:sp>
      <p:sp>
        <p:nvSpPr>
          <p:cNvPr id="11" name="Mission 03">
            <a:extLst>
              <a:ext uri="{FF2B5EF4-FFF2-40B4-BE49-F238E27FC236}">
                <a16:creationId xmlns:a16="http://schemas.microsoft.com/office/drawing/2014/main" id="{AECCEE42-36EE-A55E-1FCD-C074DCB7C837}"/>
              </a:ext>
            </a:extLst>
          </p:cNvPr>
          <p:cNvSpPr txBox="1"/>
          <p:nvPr/>
        </p:nvSpPr>
        <p:spPr>
          <a:xfrm>
            <a:off x="1244624" y="5135057"/>
            <a:ext cx="1045512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04.  Delivery, including JIT</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Local team on train build site for module assembly and JIT handover</a:t>
            </a:r>
            <a:endParaRPr sz="1000" dirty="0">
              <a:solidFill>
                <a:schemeClr val="tx1">
                  <a:lumMod val="95000"/>
                  <a:lumOff val="5000"/>
                </a:schemeClr>
              </a:solidFill>
              <a:latin typeface="Montserrat" pitchFamily="2" charset="77"/>
            </a:endParaRPr>
          </a:p>
        </p:txBody>
      </p:sp>
      <p:sp>
        <p:nvSpPr>
          <p:cNvPr id="12" name="Mission 03">
            <a:extLst>
              <a:ext uri="{FF2B5EF4-FFF2-40B4-BE49-F238E27FC236}">
                <a16:creationId xmlns:a16="http://schemas.microsoft.com/office/drawing/2014/main" id="{D9388973-A0A1-7A21-2C05-A12AC7B1CE8D}"/>
              </a:ext>
            </a:extLst>
          </p:cNvPr>
          <p:cNvSpPr txBox="1"/>
          <p:nvPr/>
        </p:nvSpPr>
        <p:spPr>
          <a:xfrm>
            <a:off x="1282122" y="5442843"/>
            <a:ext cx="10425845"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05.  Installation Services	</a:t>
            </a:r>
            <a:r>
              <a:rPr lang="en-AU" sz="1600" b="1" dirty="0">
                <a:solidFill>
                  <a:srgbClr val="6AE5A1"/>
                </a:solidFill>
                <a:latin typeface="Montserrat" pitchFamily="2" charset="77"/>
              </a:rPr>
              <a:t>               </a:t>
            </a:r>
            <a:r>
              <a:rPr lang="en-US" altLang="zh-CN" sz="1050" dirty="0">
                <a:solidFill>
                  <a:schemeClr val="tx1">
                    <a:lumMod val="95000"/>
                    <a:lumOff val="5000"/>
                  </a:schemeClr>
                </a:solidFill>
                <a:latin typeface="Montserrat" pitchFamily="2" charset="77"/>
              </a:rPr>
              <a:t>Technical assistance to train builder</a:t>
            </a:r>
            <a:endParaRPr sz="1050" dirty="0">
              <a:solidFill>
                <a:schemeClr val="tx1">
                  <a:lumMod val="95000"/>
                  <a:lumOff val="5000"/>
                </a:schemeClr>
              </a:solidFill>
              <a:latin typeface="Montserrat" pitchFamily="2" charset="77"/>
            </a:endParaRPr>
          </a:p>
        </p:txBody>
      </p:sp>
      <p:sp>
        <p:nvSpPr>
          <p:cNvPr id="13" name="Google Shape;153;g1073f6bfa1b_0_69">
            <a:extLst>
              <a:ext uri="{FF2B5EF4-FFF2-40B4-BE49-F238E27FC236}">
                <a16:creationId xmlns:a16="http://schemas.microsoft.com/office/drawing/2014/main" id="{13935594-E6D4-C355-F94B-7391425C8B73}"/>
              </a:ext>
            </a:extLst>
          </p:cNvPr>
          <p:cNvSpPr txBox="1"/>
          <p:nvPr/>
        </p:nvSpPr>
        <p:spPr>
          <a:xfrm>
            <a:off x="4862273" y="3900489"/>
            <a:ext cx="5852161" cy="221599"/>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US" b="1" u="sng" dirty="0">
                <a:solidFill>
                  <a:srgbClr val="002551"/>
                </a:solidFill>
                <a:latin typeface="Bebas Neue"/>
                <a:ea typeface="Bebas Neue"/>
                <a:cs typeface="Bebas Neue"/>
                <a:sym typeface="Bebas Neue"/>
              </a:rPr>
              <a:t>6</a:t>
            </a:r>
            <a:r>
              <a:rPr lang="en-AU" b="1" u="sng" dirty="0">
                <a:solidFill>
                  <a:srgbClr val="002551"/>
                </a:solidFill>
                <a:latin typeface="Bebas Neue"/>
                <a:ea typeface="Bebas Neue"/>
                <a:cs typeface="Bebas Neue"/>
                <a:sym typeface="Bebas Neue"/>
              </a:rPr>
              <a:t> sets of 3 cars,  Full galley kitchen,  delivered 2021 – 2023</a:t>
            </a:r>
          </a:p>
        </p:txBody>
      </p:sp>
      <p:pic>
        <p:nvPicPr>
          <p:cNvPr id="14" name="Picture 13" descr="A picture containing indoor, room, furniture&#10;&#10;Description automatically generated">
            <a:extLst>
              <a:ext uri="{FF2B5EF4-FFF2-40B4-BE49-F238E27FC236}">
                <a16:creationId xmlns:a16="http://schemas.microsoft.com/office/drawing/2014/main" id="{49F73A22-EAE6-5FB0-EBE8-01335895B0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10"/>
          <a:stretch/>
        </p:blipFill>
        <p:spPr>
          <a:xfrm>
            <a:off x="8100127" y="1210463"/>
            <a:ext cx="3180922" cy="1935700"/>
          </a:xfrm>
          <a:prstGeom prst="rect">
            <a:avLst/>
          </a:prstGeom>
        </p:spPr>
      </p:pic>
      <p:sp>
        <p:nvSpPr>
          <p:cNvPr id="16" name="TextBox 15">
            <a:extLst>
              <a:ext uri="{FF2B5EF4-FFF2-40B4-BE49-F238E27FC236}">
                <a16:creationId xmlns:a16="http://schemas.microsoft.com/office/drawing/2014/main" id="{B74F08D9-9840-73C9-4F62-F4FD74E107CE}"/>
              </a:ext>
            </a:extLst>
          </p:cNvPr>
          <p:cNvSpPr txBox="1"/>
          <p:nvPr/>
        </p:nvSpPr>
        <p:spPr>
          <a:xfrm>
            <a:off x="379435" y="5822711"/>
            <a:ext cx="312433"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100" smtClean="0">
                <a:solidFill>
                  <a:schemeClr val="bg1"/>
                </a:solidFill>
                <a:latin typeface="Montserrat" pitchFamily="2" charset="77"/>
              </a:rPr>
              <a:pPr hangingPunct="1"/>
              <a:t>11</a:t>
            </a:fld>
            <a:endParaRPr lang="en-AU" sz="1100" dirty="0">
              <a:solidFill>
                <a:schemeClr val="bg1"/>
              </a:solidFill>
              <a:latin typeface="Montserrat" pitchFamily="2" charset="77"/>
            </a:endParaRPr>
          </a:p>
        </p:txBody>
      </p:sp>
      <p:pic>
        <p:nvPicPr>
          <p:cNvPr id="3" name="Picture 2" descr="A purple and yellow train&#10;&#10;Description automatically generated">
            <a:extLst>
              <a:ext uri="{FF2B5EF4-FFF2-40B4-BE49-F238E27FC236}">
                <a16:creationId xmlns:a16="http://schemas.microsoft.com/office/drawing/2014/main" id="{6D7AF3EA-1594-7C31-ABD6-29DDFCBD983B}"/>
              </a:ext>
            </a:extLst>
          </p:cNvPr>
          <p:cNvPicPr>
            <a:picLocks noChangeAspect="1"/>
          </p:cNvPicPr>
          <p:nvPr/>
        </p:nvPicPr>
        <p:blipFill rotWithShape="1">
          <a:blip r:embed="rId4">
            <a:extLst>
              <a:ext uri="{28A0092B-C50C-407E-A947-70E740481C1C}">
                <a14:useLocalDpi xmlns:a14="http://schemas.microsoft.com/office/drawing/2010/main" val="0"/>
              </a:ext>
            </a:extLst>
          </a:blip>
          <a:srcRect t="12074"/>
          <a:stretch/>
        </p:blipFill>
        <p:spPr>
          <a:xfrm>
            <a:off x="4474146" y="1210462"/>
            <a:ext cx="3302262" cy="1935700"/>
          </a:xfrm>
          <a:prstGeom prst="rect">
            <a:avLst/>
          </a:prstGeom>
        </p:spPr>
      </p:pic>
    </p:spTree>
    <p:extLst>
      <p:ext uri="{BB962C8B-B14F-4D97-AF65-F5344CB8AC3E}">
        <p14:creationId xmlns:p14="http://schemas.microsoft.com/office/powerpoint/2010/main" val="194229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 name="object 2">
            <a:extLst>
              <a:ext uri="{FF2B5EF4-FFF2-40B4-BE49-F238E27FC236}">
                <a16:creationId xmlns:a16="http://schemas.microsoft.com/office/drawing/2014/main" id="{3B335681-EE9A-4FD5-4817-840B678F593D}"/>
              </a:ext>
            </a:extLst>
          </p:cNvPr>
          <p:cNvSpPr/>
          <p:nvPr/>
        </p:nvSpPr>
        <p:spPr>
          <a:xfrm>
            <a:off x="925974" y="-1"/>
            <a:ext cx="5470451" cy="2416682"/>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168872" y="377343"/>
            <a:ext cx="5741843" cy="1661993"/>
          </a:xfrm>
          <a:prstGeom prst="rect">
            <a:avLst/>
          </a:prstGeom>
          <a:noFill/>
          <a:ln>
            <a:noFill/>
          </a:ln>
        </p:spPr>
        <p:txBody>
          <a:bodyPr spcFirstLastPara="1" wrap="square" lIns="0" tIns="0" rIns="0" bIns="0" anchor="t" anchorCtr="0">
            <a:spAutoFit/>
          </a:bodyPr>
          <a:lstStyle/>
          <a:p>
            <a:pPr>
              <a:buClr>
                <a:srgbClr val="09195B"/>
              </a:buClr>
              <a:buSzPts val="14400"/>
            </a:pPr>
            <a:r>
              <a:rPr lang="en-AU" sz="3600" b="1" u="sng" dirty="0">
                <a:solidFill>
                  <a:srgbClr val="002060"/>
                </a:solidFill>
                <a:latin typeface="Montserrat" panose="00000500000000000000" pitchFamily="2" charset="0"/>
                <a:ea typeface="Bebas Neue"/>
                <a:cs typeface="Bebas Neue"/>
                <a:sym typeface="Bebas Neue"/>
              </a:rPr>
              <a:t>INTEGRATED GALL</a:t>
            </a:r>
            <a:r>
              <a:rPr lang="en-AU" sz="3600" b="1" u="sng" dirty="0">
                <a:solidFill>
                  <a:srgbClr val="002551"/>
                </a:solidFill>
                <a:latin typeface="Montserrat" panose="00000500000000000000" pitchFamily="2" charset="0"/>
                <a:ea typeface="Bebas Neue"/>
                <a:cs typeface="Bebas Neue"/>
                <a:sym typeface="Bebas Neue"/>
              </a:rPr>
              <a:t>EY</a:t>
            </a:r>
            <a:r>
              <a:rPr lang="en-AU" sz="3600" b="1" u="sng" dirty="0">
                <a:solidFill>
                  <a:srgbClr val="FFFFFF"/>
                </a:solidFill>
                <a:latin typeface="Montserrat" panose="00000500000000000000" pitchFamily="2" charset="0"/>
                <a:ea typeface="Bebas Neue"/>
                <a:cs typeface="Bebas Neue"/>
                <a:sym typeface="Bebas Neue"/>
              </a:rPr>
              <a:t> </a:t>
            </a:r>
          </a:p>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SYSTEM</a:t>
            </a:r>
          </a:p>
          <a:p>
            <a:pPr>
              <a:buClr>
                <a:srgbClr val="09195B"/>
              </a:buClr>
              <a:buSzPts val="14400"/>
            </a:pPr>
            <a:r>
              <a:rPr lang="en-AU" altLang="zh-CN" sz="3600" b="1" dirty="0">
                <a:solidFill>
                  <a:srgbClr val="002060"/>
                </a:solidFill>
                <a:latin typeface="Bebas Neue"/>
                <a:ea typeface="Bebas Neue"/>
                <a:cs typeface="Bebas Neue"/>
                <a:sym typeface="Bebas Neue"/>
              </a:rPr>
              <a:t>(case Study #3)</a:t>
            </a:r>
            <a:endParaRPr lang="en-AU" sz="3600" b="1" u="sng" dirty="0">
              <a:solidFill>
                <a:srgbClr val="002060"/>
              </a:solidFill>
              <a:latin typeface="Montserrat" panose="00000500000000000000" pitchFamily="2" charset="0"/>
              <a:ea typeface="Bebas Neue"/>
              <a:cs typeface="Bebas Neue"/>
              <a:sym typeface="Bebas Neue"/>
            </a:endParaRPr>
          </a:p>
        </p:txBody>
      </p:sp>
      <p:pic>
        <p:nvPicPr>
          <p:cNvPr id="16" name="Picture 15" descr="A picture containing indoor, metal, steel, miller&#10;&#10;Description automatically generated">
            <a:extLst>
              <a:ext uri="{FF2B5EF4-FFF2-40B4-BE49-F238E27FC236}">
                <a16:creationId xmlns:a16="http://schemas.microsoft.com/office/drawing/2014/main" id="{45EA2F6F-FD2B-CB5D-E559-AD13550A19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50074" y="2803255"/>
            <a:ext cx="4063975" cy="3047983"/>
          </a:xfrm>
          <a:prstGeom prst="rect">
            <a:avLst/>
          </a:prstGeom>
        </p:spPr>
      </p:pic>
      <p:sp>
        <p:nvSpPr>
          <p:cNvPr id="6" name="TextBox 5">
            <a:extLst>
              <a:ext uri="{FF2B5EF4-FFF2-40B4-BE49-F238E27FC236}">
                <a16:creationId xmlns:a16="http://schemas.microsoft.com/office/drawing/2014/main" id="{04E3E926-A81B-FCF7-E555-C605E3A086C9}"/>
              </a:ext>
            </a:extLst>
          </p:cNvPr>
          <p:cNvSpPr txBox="1"/>
          <p:nvPr/>
        </p:nvSpPr>
        <p:spPr>
          <a:xfrm>
            <a:off x="368459" y="5777809"/>
            <a:ext cx="35982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12</a:t>
            </a:fld>
            <a:endParaRPr lang="en-AU" sz="1200" dirty="0">
              <a:solidFill>
                <a:schemeClr val="bg1"/>
              </a:solidFill>
              <a:latin typeface="Montserrat" pitchFamily="2" charset="77"/>
            </a:endParaRPr>
          </a:p>
        </p:txBody>
      </p:sp>
      <p:pic>
        <p:nvPicPr>
          <p:cNvPr id="5" name="Picture 4" descr="A kitchen with a large refrigerator&#10;&#10;Description automatically generated with medium confidence">
            <a:extLst>
              <a:ext uri="{FF2B5EF4-FFF2-40B4-BE49-F238E27FC236}">
                <a16:creationId xmlns:a16="http://schemas.microsoft.com/office/drawing/2014/main" id="{1BDC9B72-E2D3-DC7A-A35B-9DD4FB3D13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8189" y="2295260"/>
            <a:ext cx="3047981" cy="4063975"/>
          </a:xfrm>
          <a:prstGeom prst="rect">
            <a:avLst/>
          </a:prstGeom>
        </p:spPr>
      </p:pic>
      <p:pic>
        <p:nvPicPr>
          <p:cNvPr id="8" name="Picture 7" descr="A kitchen with a counter and a door&#10;&#10;Description automatically generated with medium confidence">
            <a:extLst>
              <a:ext uri="{FF2B5EF4-FFF2-40B4-BE49-F238E27FC236}">
                <a16:creationId xmlns:a16="http://schemas.microsoft.com/office/drawing/2014/main" id="{843C85B3-979E-B1C5-8A85-8E119CC583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0316" y="2295259"/>
            <a:ext cx="3047981" cy="4063975"/>
          </a:xfrm>
          <a:prstGeom prst="rect">
            <a:avLst/>
          </a:prstGeom>
        </p:spPr>
      </p:pic>
    </p:spTree>
    <p:extLst>
      <p:ext uri="{BB962C8B-B14F-4D97-AF65-F5344CB8AC3E}">
        <p14:creationId xmlns:p14="http://schemas.microsoft.com/office/powerpoint/2010/main" val="428087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object 2">
            <a:extLst>
              <a:ext uri="{FF2B5EF4-FFF2-40B4-BE49-F238E27FC236}">
                <a16:creationId xmlns:a16="http://schemas.microsoft.com/office/drawing/2014/main" id="{073E8713-BED2-C9D5-4D31-94352F7AB404}"/>
              </a:ext>
            </a:extLst>
          </p:cNvPr>
          <p:cNvSpPr/>
          <p:nvPr/>
        </p:nvSpPr>
        <p:spPr>
          <a:xfrm>
            <a:off x="930707" y="-347868"/>
            <a:ext cx="3554483" cy="2413949"/>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080096" y="828259"/>
            <a:ext cx="3451811" cy="1107996"/>
          </a:xfrm>
          <a:prstGeom prst="rect">
            <a:avLst/>
          </a:prstGeom>
          <a:noFill/>
          <a:ln>
            <a:noFill/>
          </a:ln>
        </p:spPr>
        <p:txBody>
          <a:bodyPr spcFirstLastPara="1" wrap="square" lIns="0" tIns="0" rIns="0" bIns="0" anchor="t" anchorCtr="0">
            <a:spAutoFit/>
          </a:bodyPr>
          <a:lstStyle/>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ENGINEERING</a:t>
            </a:r>
          </a:p>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SERVICES</a:t>
            </a:r>
          </a:p>
        </p:txBody>
      </p:sp>
      <p:sp>
        <p:nvSpPr>
          <p:cNvPr id="2" name="TextBox 1">
            <a:extLst>
              <a:ext uri="{FF2B5EF4-FFF2-40B4-BE49-F238E27FC236}">
                <a16:creationId xmlns:a16="http://schemas.microsoft.com/office/drawing/2014/main" id="{59BBB4D7-A7F3-4E6F-021A-7EAF776C4B04}"/>
              </a:ext>
            </a:extLst>
          </p:cNvPr>
          <p:cNvSpPr txBox="1"/>
          <p:nvPr/>
        </p:nvSpPr>
        <p:spPr>
          <a:xfrm>
            <a:off x="1080096" y="2619308"/>
            <a:ext cx="3077060" cy="3842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Compliance Assurance</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Government Compliance </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Customer Specifications</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Test</a:t>
            </a:r>
            <a:r>
              <a:rPr lang="en-US" altLang="zh-CN"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ing</a:t>
            </a:r>
            <a:endPar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endParaRP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Engineering Governance </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US" sz="16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Design Validation</a:t>
            </a:r>
          </a:p>
          <a:p>
            <a:pPr marL="0" marR="0" indent="0" algn="l" defTabSz="914400" rtl="0" fontAlgn="auto" latinLnBrk="0" hangingPunct="0">
              <a:lnSpc>
                <a:spcPct val="150000"/>
              </a:lnSpc>
              <a:spcBef>
                <a:spcPts val="0"/>
              </a:spcBef>
              <a:spcAft>
                <a:spcPts val="0"/>
              </a:spcAft>
              <a:buClrTx/>
              <a:buSzTx/>
              <a:buFontTx/>
              <a:buNone/>
              <a:tabLst/>
            </a:pPr>
            <a:r>
              <a:rPr lang="en-US" dirty="0">
                <a:solidFill>
                  <a:schemeClr val="bg1">
                    <a:lumMod val="90000"/>
                    <a:lumOff val="10000"/>
                  </a:schemeClr>
                </a:solidFill>
              </a:rPr>
              <a:t>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chemeClr val="bg1">
                  <a:lumMod val="90000"/>
                  <a:lumOff val="10000"/>
                </a:schemeClr>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1">
                  <a:lumMod val="90000"/>
                  <a:lumOff val="10000"/>
                </a:schemeClr>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chemeClr val="bg1">
                  <a:lumMod val="90000"/>
                  <a:lumOff val="10000"/>
                </a:schemeClr>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dirty="0">
              <a:ln>
                <a:noFill/>
              </a:ln>
              <a:solidFill>
                <a:schemeClr val="bg1">
                  <a:lumMod val="90000"/>
                  <a:lumOff val="10000"/>
                </a:schemeClr>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0F427471-A544-1B65-7E81-02E28C971DD6}"/>
              </a:ext>
            </a:extLst>
          </p:cNvPr>
          <p:cNvSpPr txBox="1"/>
          <p:nvPr/>
        </p:nvSpPr>
        <p:spPr>
          <a:xfrm>
            <a:off x="358620" y="5820053"/>
            <a:ext cx="609669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13</a:t>
            </a:fld>
            <a:endParaRPr lang="en-AU" sz="1800" dirty="0">
              <a:solidFill>
                <a:schemeClr val="bg1"/>
              </a:solidFill>
              <a:latin typeface="Montserrat" pitchFamily="2" charset="77"/>
            </a:endParaRPr>
          </a:p>
        </p:txBody>
      </p:sp>
      <p:pic>
        <p:nvPicPr>
          <p:cNvPr id="5" name="Picture 12" descr="A blue object with a screen showing a multicolored screen&#10;&#10;Description automatically generated with medium confidence">
            <a:extLst>
              <a:ext uri="{FF2B5EF4-FFF2-40B4-BE49-F238E27FC236}">
                <a16:creationId xmlns:a16="http://schemas.microsoft.com/office/drawing/2014/main" id="{456410D2-90D5-2A68-525D-5A0D239937D0}"/>
              </a:ext>
            </a:extLst>
          </p:cNvPr>
          <p:cNvPicPr>
            <a:picLocks noChangeAspect="1"/>
          </p:cNvPicPr>
          <p:nvPr/>
        </p:nvPicPr>
        <p:blipFill rotWithShape="1">
          <a:blip r:embed="rId3">
            <a:extLst>
              <a:ext uri="{28A0092B-C50C-407E-A947-70E740481C1C}">
                <a14:useLocalDpi xmlns:a14="http://schemas.microsoft.com/office/drawing/2010/main" val="0"/>
              </a:ext>
            </a:extLst>
          </a:blip>
          <a:srcRect b="1867"/>
          <a:stretch/>
        </p:blipFill>
        <p:spPr>
          <a:xfrm>
            <a:off x="5616999" y="3657509"/>
            <a:ext cx="2504933" cy="2258099"/>
          </a:xfrm>
          <a:prstGeom prst="rect">
            <a:avLst/>
          </a:prstGeom>
        </p:spPr>
      </p:pic>
      <p:pic>
        <p:nvPicPr>
          <p:cNvPr id="7" name="Picture 10" descr="A person in an orange suit sitting in a train&#10;&#10;Description automatically generated">
            <a:extLst>
              <a:ext uri="{FF2B5EF4-FFF2-40B4-BE49-F238E27FC236}">
                <a16:creationId xmlns:a16="http://schemas.microsoft.com/office/drawing/2014/main" id="{C7830FEA-6AAE-718D-A3D8-9849370ED3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60" r="33042"/>
          <a:stretch/>
        </p:blipFill>
        <p:spPr>
          <a:xfrm>
            <a:off x="8215336" y="3657509"/>
            <a:ext cx="2411528" cy="2210620"/>
          </a:xfrm>
          <a:prstGeom prst="rect">
            <a:avLst/>
          </a:prstGeom>
        </p:spPr>
      </p:pic>
      <p:pic>
        <p:nvPicPr>
          <p:cNvPr id="8" name="Picture 4" descr="A computer generated image of a kitchen&#10;&#10;Description automatically generated">
            <a:extLst>
              <a:ext uri="{FF2B5EF4-FFF2-40B4-BE49-F238E27FC236}">
                <a16:creationId xmlns:a16="http://schemas.microsoft.com/office/drawing/2014/main" id="{04E5CFEE-C534-6E13-BC45-4FD5898739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12"/>
          <a:stretch>
            <a:fillRect/>
          </a:stretch>
        </p:blipFill>
        <p:spPr>
          <a:xfrm>
            <a:off x="5616999" y="673812"/>
            <a:ext cx="5009865" cy="2867468"/>
          </a:xfrm>
          <a:prstGeom prst="rect">
            <a:avLst/>
          </a:prstGeom>
        </p:spPr>
      </p:pic>
    </p:spTree>
    <p:extLst>
      <p:ext uri="{BB962C8B-B14F-4D97-AF65-F5344CB8AC3E}">
        <p14:creationId xmlns:p14="http://schemas.microsoft.com/office/powerpoint/2010/main" val="16625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9" name="Google Shape;216;g1075fb38e19_0_20">
            <a:extLst>
              <a:ext uri="{FF2B5EF4-FFF2-40B4-BE49-F238E27FC236}">
                <a16:creationId xmlns:a16="http://schemas.microsoft.com/office/drawing/2014/main" id="{DED2AF42-3110-4625-A0FE-0AFA51234CC0}"/>
              </a:ext>
            </a:extLst>
          </p:cNvPr>
          <p:cNvPicPr preferRelativeResize="0"/>
          <p:nvPr/>
        </p:nvPicPr>
        <p:blipFill>
          <a:blip r:embed="rId3"/>
          <a:stretch>
            <a:fillRect/>
          </a:stretch>
        </p:blipFill>
        <p:spPr>
          <a:xfrm>
            <a:off x="4823892" y="3931115"/>
            <a:ext cx="2748484" cy="1835944"/>
          </a:xfrm>
          <a:prstGeom prst="rect">
            <a:avLst/>
          </a:prstGeom>
        </p:spPr>
      </p:pic>
      <p:sp>
        <p:nvSpPr>
          <p:cNvPr id="28" name="Rectangle 27">
            <a:extLst>
              <a:ext uri="{FF2B5EF4-FFF2-40B4-BE49-F238E27FC236}">
                <a16:creationId xmlns:a16="http://schemas.microsoft.com/office/drawing/2014/main" id="{5F4B40C7-F30D-4D30-8DC0-CDC059B2380B}"/>
              </a:ext>
            </a:extLst>
          </p:cNvPr>
          <p:cNvSpPr/>
          <p:nvPr/>
        </p:nvSpPr>
        <p:spPr>
          <a:xfrm>
            <a:off x="930301" y="4000099"/>
            <a:ext cx="3663215" cy="1835944"/>
          </a:xfrm>
          <a:prstGeom prst="rect">
            <a:avLst/>
          </a:prstGeom>
          <a:gradFill flip="none" rotWithShape="1">
            <a:gsLst>
              <a:gs pos="18000">
                <a:srgbClr val="29265D"/>
              </a:gs>
              <a:gs pos="90000">
                <a:srgbClr val="6AE5A1">
                  <a:alpha val="27000"/>
                </a:srgbClr>
              </a:gs>
              <a:gs pos="82188">
                <a:srgbClr val="6AE5A1">
                  <a:alpha val="51000"/>
                </a:srgbClr>
              </a:gs>
              <a:gs pos="97126">
                <a:srgbClr val="6AE5A1">
                  <a:alpha val="0"/>
                </a:srgbClr>
              </a:gs>
              <a:gs pos="59000">
                <a:srgbClr val="6AE5A1"/>
              </a:gs>
              <a:gs pos="6000">
                <a:srgbClr val="29265D"/>
              </a:gs>
              <a:gs pos="11000">
                <a:srgbClr val="29265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230470" y="4719278"/>
            <a:ext cx="2221800" cy="553998"/>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AU" sz="4500" dirty="0">
                <a:solidFill>
                  <a:srgbClr val="FFFFFF"/>
                </a:solidFill>
                <a:latin typeface="Bebas Neue"/>
                <a:ea typeface="Bebas Neue"/>
                <a:cs typeface="Bebas Neue"/>
                <a:sym typeface="Bebas Neue"/>
              </a:rPr>
              <a:t>Seats</a:t>
            </a:r>
          </a:p>
        </p:txBody>
      </p:sp>
      <p:pic>
        <p:nvPicPr>
          <p:cNvPr id="7" name="Google Shape;213;g1075fb38e19_0_20">
            <a:extLst>
              <a:ext uri="{FF2B5EF4-FFF2-40B4-BE49-F238E27FC236}">
                <a16:creationId xmlns:a16="http://schemas.microsoft.com/office/drawing/2014/main" id="{299C65D1-5D0C-4BD4-9DD8-5EA0D61B4018}"/>
              </a:ext>
            </a:extLst>
          </p:cNvPr>
          <p:cNvPicPr preferRelativeResize="0"/>
          <p:nvPr/>
        </p:nvPicPr>
        <p:blipFill>
          <a:blip r:embed="rId4">
            <a:alphaModFix/>
          </a:blip>
          <a:stretch>
            <a:fillRect/>
          </a:stretch>
        </p:blipFill>
        <p:spPr>
          <a:xfrm>
            <a:off x="930301" y="944563"/>
            <a:ext cx="6116663" cy="2502694"/>
          </a:xfrm>
          <a:prstGeom prst="rect">
            <a:avLst/>
          </a:prstGeom>
          <a:noFill/>
          <a:ln>
            <a:noFill/>
          </a:ln>
        </p:spPr>
      </p:pic>
      <p:pic>
        <p:nvPicPr>
          <p:cNvPr id="8" name="Google Shape;215;g1075fb38e19_0_20">
            <a:extLst>
              <a:ext uri="{FF2B5EF4-FFF2-40B4-BE49-F238E27FC236}">
                <a16:creationId xmlns:a16="http://schemas.microsoft.com/office/drawing/2014/main" id="{C3797A83-A5F0-4D83-BF3A-C6188C98C0AC}"/>
              </a:ext>
            </a:extLst>
          </p:cNvPr>
          <p:cNvPicPr preferRelativeResize="0"/>
          <p:nvPr/>
        </p:nvPicPr>
        <p:blipFill>
          <a:blip r:embed="rId5"/>
          <a:stretch>
            <a:fillRect/>
          </a:stretch>
        </p:blipFill>
        <p:spPr>
          <a:xfrm>
            <a:off x="7276699" y="944563"/>
            <a:ext cx="3744988" cy="2502694"/>
          </a:xfrm>
          <a:prstGeom prst="rect">
            <a:avLst/>
          </a:prstGeom>
        </p:spPr>
      </p:pic>
      <p:pic>
        <p:nvPicPr>
          <p:cNvPr id="10" name="Google Shape;217;g1075fb38e19_0_20">
            <a:extLst>
              <a:ext uri="{FF2B5EF4-FFF2-40B4-BE49-F238E27FC236}">
                <a16:creationId xmlns:a16="http://schemas.microsoft.com/office/drawing/2014/main" id="{3F29CC2C-3225-4A03-BB36-6E50ABF43A65}"/>
              </a:ext>
            </a:extLst>
          </p:cNvPr>
          <p:cNvPicPr preferRelativeResize="0"/>
          <p:nvPr/>
        </p:nvPicPr>
        <p:blipFill>
          <a:blip r:embed="rId6"/>
          <a:stretch>
            <a:fillRect/>
          </a:stretch>
        </p:blipFill>
        <p:spPr>
          <a:xfrm>
            <a:off x="8267772" y="3931116"/>
            <a:ext cx="2753915" cy="1835943"/>
          </a:xfrm>
          <a:prstGeom prst="rect">
            <a:avLst/>
          </a:prstGeom>
        </p:spPr>
      </p:pic>
      <p:sp>
        <p:nvSpPr>
          <p:cNvPr id="2" name="TextBox 71">
            <a:extLst>
              <a:ext uri="{FF2B5EF4-FFF2-40B4-BE49-F238E27FC236}">
                <a16:creationId xmlns:a16="http://schemas.microsoft.com/office/drawing/2014/main" id="{223341D5-041F-426C-E7ED-B3BF3E5D1615}"/>
              </a:ext>
            </a:extLst>
          </p:cNvPr>
          <p:cNvSpPr txBox="1"/>
          <p:nvPr/>
        </p:nvSpPr>
        <p:spPr>
          <a:xfrm>
            <a:off x="370228" y="5809104"/>
            <a:ext cx="609669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14</a:t>
            </a:fld>
            <a:endParaRPr lang="en-AU" sz="1800" dirty="0">
              <a:solidFill>
                <a:schemeClr val="bg1"/>
              </a:solidFill>
              <a:latin typeface="Montserrat" pitchFamily="2" charset="77"/>
            </a:endParaRPr>
          </a:p>
        </p:txBody>
      </p:sp>
    </p:spTree>
    <p:extLst>
      <p:ext uri="{BB962C8B-B14F-4D97-AF65-F5344CB8AC3E}">
        <p14:creationId xmlns:p14="http://schemas.microsoft.com/office/powerpoint/2010/main" val="2604127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8" name="Rectangle 27">
            <a:extLst>
              <a:ext uri="{FF2B5EF4-FFF2-40B4-BE49-F238E27FC236}">
                <a16:creationId xmlns:a16="http://schemas.microsoft.com/office/drawing/2014/main" id="{5F4B40C7-F30D-4D30-8DC0-CDC059B2380B}"/>
              </a:ext>
            </a:extLst>
          </p:cNvPr>
          <p:cNvSpPr/>
          <p:nvPr/>
        </p:nvSpPr>
        <p:spPr>
          <a:xfrm>
            <a:off x="930442" y="945095"/>
            <a:ext cx="3215640" cy="5101329"/>
          </a:xfrm>
          <a:prstGeom prst="rect">
            <a:avLst/>
          </a:prstGeom>
          <a:gradFill flip="none" rotWithShape="1">
            <a:gsLst>
              <a:gs pos="0">
                <a:srgbClr val="29265D"/>
              </a:gs>
              <a:gs pos="96000">
                <a:srgbClr val="69E3A0">
                  <a:alpha val="88000"/>
                </a:srgbClr>
              </a:gs>
              <a:gs pos="59000">
                <a:srgbClr val="69E3A0">
                  <a:alpha val="61000"/>
                </a:srgbClr>
              </a:gs>
              <a:gs pos="6000">
                <a:srgbClr val="29265D"/>
              </a:gs>
              <a:gs pos="21000">
                <a:srgbClr val="29265D">
                  <a:alpha val="9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160713" y="3007073"/>
            <a:ext cx="3028680" cy="1107996"/>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AU" sz="4500" dirty="0">
                <a:solidFill>
                  <a:srgbClr val="FFFFFF"/>
                </a:solidFill>
                <a:latin typeface="Bebas Neue"/>
                <a:ea typeface="Bebas Neue"/>
                <a:cs typeface="Bebas Neue"/>
                <a:sym typeface="Bebas Neue"/>
              </a:rPr>
              <a:t>GANGWAY</a:t>
            </a:r>
          </a:p>
          <a:p>
            <a:pPr>
              <a:lnSpc>
                <a:spcPct val="80000"/>
              </a:lnSpc>
              <a:buClr>
                <a:srgbClr val="09195B"/>
              </a:buClr>
              <a:buSzPts val="14400"/>
            </a:pPr>
            <a:r>
              <a:rPr lang="en-AU" sz="4500" dirty="0">
                <a:solidFill>
                  <a:srgbClr val="FFFFFF"/>
                </a:solidFill>
                <a:latin typeface="Bebas Neue"/>
                <a:ea typeface="Bebas Neue"/>
                <a:cs typeface="Bebas Neue"/>
                <a:sym typeface="Bebas Neue"/>
              </a:rPr>
              <a:t>SYSTEM </a:t>
            </a:r>
          </a:p>
        </p:txBody>
      </p:sp>
      <p:pic>
        <p:nvPicPr>
          <p:cNvPr id="8" name="Picture 7" descr="A train on the railway tracks&#10;&#10;Description automatically generated">
            <a:extLst>
              <a:ext uri="{FF2B5EF4-FFF2-40B4-BE49-F238E27FC236}">
                <a16:creationId xmlns:a16="http://schemas.microsoft.com/office/drawing/2014/main" id="{24DFE80A-5332-4E78-9D20-5559691F76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30552" r="-111" b="13953"/>
          <a:stretch/>
        </p:blipFill>
        <p:spPr>
          <a:xfrm>
            <a:off x="4492754" y="945095"/>
            <a:ext cx="6768804" cy="2502694"/>
          </a:xfrm>
          <a:prstGeom prst="rect">
            <a:avLst/>
          </a:prstGeom>
        </p:spPr>
      </p:pic>
      <p:pic>
        <p:nvPicPr>
          <p:cNvPr id="9" name="Picture 8" descr="A picture containing indoor, open, transport, door&#10;&#10;Description automatically generated">
            <a:extLst>
              <a:ext uri="{FF2B5EF4-FFF2-40B4-BE49-F238E27FC236}">
                <a16:creationId xmlns:a16="http://schemas.microsoft.com/office/drawing/2014/main" id="{FA0906A6-D7D9-420F-A15C-8164AC16A6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2754" y="3879422"/>
            <a:ext cx="3167743" cy="2112861"/>
          </a:xfrm>
          <a:prstGeom prst="rect">
            <a:avLst/>
          </a:prstGeom>
        </p:spPr>
      </p:pic>
      <p:pic>
        <p:nvPicPr>
          <p:cNvPr id="10" name="Picture 9" descr="A picture containing indoor, train, subway&#10;&#10;Description automatically generated">
            <a:extLst>
              <a:ext uri="{FF2B5EF4-FFF2-40B4-BE49-F238E27FC236}">
                <a16:creationId xmlns:a16="http://schemas.microsoft.com/office/drawing/2014/main" id="{66F77F79-B232-4857-BCCA-43DDE17C70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3815" y="3879423"/>
            <a:ext cx="3167743" cy="2112860"/>
          </a:xfrm>
          <a:prstGeom prst="rect">
            <a:avLst/>
          </a:prstGeom>
        </p:spPr>
      </p:pic>
      <p:sp>
        <p:nvSpPr>
          <p:cNvPr id="2" name="TextBox 71">
            <a:extLst>
              <a:ext uri="{FF2B5EF4-FFF2-40B4-BE49-F238E27FC236}">
                <a16:creationId xmlns:a16="http://schemas.microsoft.com/office/drawing/2014/main" id="{D533EE65-DD15-6E5F-EC90-D2D21BFE3246}"/>
              </a:ext>
            </a:extLst>
          </p:cNvPr>
          <p:cNvSpPr txBox="1"/>
          <p:nvPr/>
        </p:nvSpPr>
        <p:spPr>
          <a:xfrm>
            <a:off x="370228" y="5809104"/>
            <a:ext cx="609669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15</a:t>
            </a:fld>
            <a:endParaRPr lang="en-AU" sz="1800" dirty="0">
              <a:solidFill>
                <a:schemeClr val="bg1"/>
              </a:solidFill>
              <a:latin typeface="Montserrat" pitchFamily="2" charset="77"/>
            </a:endParaRPr>
          </a:p>
        </p:txBody>
      </p:sp>
    </p:spTree>
    <p:extLst>
      <p:ext uri="{BB962C8B-B14F-4D97-AF65-F5344CB8AC3E}">
        <p14:creationId xmlns:p14="http://schemas.microsoft.com/office/powerpoint/2010/main" val="214872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074739-BB02-D027-C323-B685DF7AC136}"/>
              </a:ext>
            </a:extLst>
          </p:cNvPr>
          <p:cNvPicPr>
            <a:picLocks noChangeAspect="1"/>
          </p:cNvPicPr>
          <p:nvPr/>
        </p:nvPicPr>
        <p:blipFill>
          <a:blip r:embed="rId2"/>
          <a:stretch>
            <a:fillRect/>
          </a:stretch>
        </p:blipFill>
        <p:spPr>
          <a:xfrm>
            <a:off x="0" y="1"/>
            <a:ext cx="12192000" cy="6857999"/>
          </a:xfrm>
          <a:prstGeom prst="rect">
            <a:avLst/>
          </a:prstGeom>
        </p:spPr>
      </p:pic>
      <p:sp>
        <p:nvSpPr>
          <p:cNvPr id="917" name="Slide Number"/>
          <p:cNvSpPr txBox="1">
            <a:spLocks noGrp="1"/>
          </p:cNvSpPr>
          <p:nvPr>
            <p:ph type="sldNum" sz="quarter" idx="2"/>
          </p:nvPr>
        </p:nvSpPr>
        <p:spPr>
          <a:xfrm>
            <a:off x="287431" y="5795963"/>
            <a:ext cx="246219" cy="2769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a:spAutoFit/>
          </a:bodyPr>
          <a:lstStyle/>
          <a:p>
            <a:fld id="{86CB4B4D-7CA3-9044-876B-883B54F8677D}" type="slidenum">
              <a:rPr>
                <a:latin typeface="Montserrat" pitchFamily="2" charset="77"/>
              </a:rPr>
              <a:t>16</a:t>
            </a:fld>
            <a:endParaRPr dirty="0">
              <a:latin typeface="Montserrat" pitchFamily="2" charset="77"/>
            </a:endParaRPr>
          </a:p>
        </p:txBody>
      </p:sp>
      <p:sp>
        <p:nvSpPr>
          <p:cNvPr id="6" name="Rectangle">
            <a:extLst>
              <a:ext uri="{FF2B5EF4-FFF2-40B4-BE49-F238E27FC236}">
                <a16:creationId xmlns:a16="http://schemas.microsoft.com/office/drawing/2014/main" id="{CECF274C-E1B3-CAA5-33BE-3B0C367A9AAA}"/>
              </a:ext>
            </a:extLst>
          </p:cNvPr>
          <p:cNvSpPr/>
          <p:nvPr/>
        </p:nvSpPr>
        <p:spPr>
          <a:xfrm>
            <a:off x="0" y="0"/>
            <a:ext cx="12192000" cy="6858000"/>
          </a:xfrm>
          <a:prstGeom prst="rect">
            <a:avLst/>
          </a:prstGeom>
          <a:solidFill>
            <a:srgbClr val="1C1C3D">
              <a:alpha val="34000"/>
            </a:srgbClr>
          </a:solidFill>
          <a:ln w="12700">
            <a:miter lim="400000"/>
          </a:ln>
        </p:spPr>
        <p:txBody>
          <a:bodyPr lIns="45719" rIns="45719" anchor="ctr"/>
          <a:lstStyle/>
          <a:p>
            <a:pPr algn="ctr">
              <a:defRPr>
                <a:solidFill>
                  <a:srgbClr val="FFFFFF"/>
                </a:solidFill>
              </a:defRPr>
            </a:pPr>
            <a:r>
              <a:rPr lang="en-AU" dirty="0"/>
              <a:t>   </a:t>
            </a:r>
            <a:endParaRPr dirty="0"/>
          </a:p>
        </p:txBody>
      </p:sp>
      <p:sp>
        <p:nvSpPr>
          <p:cNvPr id="913" name="Line"/>
          <p:cNvSpPr/>
          <p:nvPr/>
        </p:nvSpPr>
        <p:spPr>
          <a:xfrm flipH="1">
            <a:off x="914399" y="856082"/>
            <a:ext cx="2"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latin typeface="Montserrat" pitchFamily="2" charset="77"/>
            </a:endParaRPr>
          </a:p>
        </p:txBody>
      </p:sp>
      <p:sp>
        <p:nvSpPr>
          <p:cNvPr id="919" name="THKS."/>
          <p:cNvSpPr txBox="1"/>
          <p:nvPr/>
        </p:nvSpPr>
        <p:spPr>
          <a:xfrm>
            <a:off x="1773935" y="1575321"/>
            <a:ext cx="5004370"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6000">
                <a:solidFill>
                  <a:srgbClr val="FFFFFF"/>
                </a:solidFill>
                <a:latin typeface="Helvetica"/>
                <a:ea typeface="Helvetica"/>
                <a:cs typeface="Helvetica"/>
                <a:sym typeface="Helvetica"/>
              </a:defRPr>
            </a:lvl1pPr>
          </a:lstStyle>
          <a:p>
            <a:r>
              <a:rPr lang="en-AU" sz="4800" b="1" dirty="0">
                <a:latin typeface="Montserrat" pitchFamily="2" charset="77"/>
              </a:rPr>
              <a:t>CONTACT </a:t>
            </a:r>
            <a:r>
              <a:rPr lang="en-AU" sz="4800" b="1" dirty="0">
                <a:solidFill>
                  <a:srgbClr val="E29949"/>
                </a:solidFill>
                <a:latin typeface="Montserrat" pitchFamily="2" charset="77"/>
              </a:rPr>
              <a:t>US</a:t>
            </a:r>
          </a:p>
        </p:txBody>
      </p:sp>
      <p:sp>
        <p:nvSpPr>
          <p:cNvPr id="920" name="Cras vel fermentum metus. Integer luctus convallis massa, ut rutrum lectus dictum ac. Maecenas ligula orci, feugiat suscipit purus sed, suscipit"/>
          <p:cNvSpPr txBox="1"/>
          <p:nvPr/>
        </p:nvSpPr>
        <p:spPr>
          <a:xfrm>
            <a:off x="1828798" y="4253533"/>
            <a:ext cx="5782730" cy="799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50000"/>
              </a:lnSpc>
              <a:defRPr sz="1200">
                <a:solidFill>
                  <a:srgbClr val="FFFFFF"/>
                </a:solidFill>
                <a:latin typeface="Helvetica"/>
                <a:ea typeface="Helvetica"/>
                <a:cs typeface="Helvetica"/>
                <a:sym typeface="Helvetica"/>
              </a:defRPr>
            </a:lvl1pPr>
          </a:lstStyle>
          <a:p>
            <a:r>
              <a:rPr lang="en-US" sz="1200" b="1" dirty="0">
                <a:solidFill>
                  <a:prstClr val="white"/>
                </a:solidFill>
                <a:latin typeface="Montserrat" panose="00000500000000000000" pitchFamily="2" charset="0"/>
                <a:ea typeface="Roboto" panose="02000000000000000000" pitchFamily="2" charset="0"/>
                <a:cs typeface="+mn-cs"/>
                <a:sym typeface="Helvetica Light"/>
              </a:rPr>
              <a:t>Office Address: Level 2, 32 Walker St, North Sydney, NSW 2060</a:t>
            </a:r>
          </a:p>
          <a:p>
            <a:r>
              <a:rPr lang="en-US" sz="1200" b="1" dirty="0">
                <a:solidFill>
                  <a:prstClr val="white"/>
                </a:solidFill>
                <a:latin typeface="Montserrat" panose="00000500000000000000" pitchFamily="2" charset="0"/>
                <a:ea typeface="Roboto" panose="02000000000000000000" pitchFamily="2" charset="0"/>
                <a:cs typeface="+mn-cs"/>
                <a:sym typeface="Helvetica Light"/>
              </a:rPr>
              <a:t>EMAIL:  K.McCarthy@jetransit.com.au</a:t>
            </a:r>
          </a:p>
          <a:p>
            <a:r>
              <a:rPr lang="en-US" sz="1200" b="1" dirty="0">
                <a:solidFill>
                  <a:prstClr val="white"/>
                </a:solidFill>
                <a:latin typeface="Montserrat" panose="00000500000000000000" pitchFamily="2" charset="0"/>
                <a:ea typeface="Roboto" panose="02000000000000000000" pitchFamily="2" charset="0"/>
                <a:cs typeface="+mn-cs"/>
                <a:sym typeface="Helvetica Light"/>
              </a:rPr>
              <a:t>MOBILE:  +61 417 453 867</a:t>
            </a:r>
          </a:p>
        </p:txBody>
      </p:sp>
      <p:pic>
        <p:nvPicPr>
          <p:cNvPr id="3" name="Picture 20">
            <a:extLst>
              <a:ext uri="{FF2B5EF4-FFF2-40B4-BE49-F238E27FC236}">
                <a16:creationId xmlns:a16="http://schemas.microsoft.com/office/drawing/2014/main" id="{941949CF-2091-7B90-226D-5A7BFF8E9B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3935" y="2839253"/>
            <a:ext cx="1933817" cy="107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9D22187-3A6B-10EE-9D96-37813AAD64C9}"/>
              </a:ext>
            </a:extLst>
          </p:cNvPr>
          <p:cNvSpPr/>
          <p:nvPr/>
        </p:nvSpPr>
        <p:spPr>
          <a:xfrm>
            <a:off x="914408" y="856081"/>
            <a:ext cx="5946034" cy="5139937"/>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248" name="The Vision"/>
          <p:cNvSpPr txBox="1"/>
          <p:nvPr/>
        </p:nvSpPr>
        <p:spPr>
          <a:xfrm>
            <a:off x="1726061" y="1465502"/>
            <a:ext cx="426719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3600">
                <a:solidFill>
                  <a:srgbClr val="FFFFFF"/>
                </a:solidFill>
                <a:latin typeface="Helvetica"/>
                <a:ea typeface="Helvetica"/>
                <a:cs typeface="Helvetica"/>
                <a:sym typeface="Helvetica"/>
              </a:defRPr>
            </a:pPr>
            <a:r>
              <a:rPr lang="en-AU" b="1" u="sng" dirty="0">
                <a:solidFill>
                  <a:srgbClr val="002551"/>
                </a:solidFill>
              </a:rPr>
              <a:t>ABOUT</a:t>
            </a:r>
            <a:r>
              <a:rPr lang="en-AU" u="sng" dirty="0">
                <a:solidFill>
                  <a:srgbClr val="1C1C3D"/>
                </a:solidFill>
              </a:rPr>
              <a:t> </a:t>
            </a:r>
            <a:r>
              <a:rPr lang="en-AU" b="1" u="sng" dirty="0">
                <a:solidFill>
                  <a:srgbClr val="002551"/>
                </a:solidFill>
              </a:rPr>
              <a:t>US</a:t>
            </a:r>
          </a:p>
        </p:txBody>
      </p:sp>
      <p:sp>
        <p:nvSpPr>
          <p:cNvPr id="249" name="Maecenas rhoncus, augue nec tempor convallis, neque est efficitur velit, in tincidunt urna risus sit amet libero. Cras vel fermentum metus. Integer luctus convallis massa, ut rutrum lectus dictum ac. Maecenas ligula orci…"/>
          <p:cNvSpPr txBox="1"/>
          <p:nvPr/>
        </p:nvSpPr>
        <p:spPr>
          <a:xfrm>
            <a:off x="1634586" y="2327163"/>
            <a:ext cx="4568635" cy="301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marR="0" lvl="0" indent="0" algn="l" rtl="0">
              <a:lnSpc>
                <a:spcPct val="150000"/>
              </a:lnSpc>
              <a:spcBef>
                <a:spcPts val="0"/>
              </a:spcBef>
              <a:spcAft>
                <a:spcPts val="0"/>
              </a:spcAft>
              <a:buClr>
                <a:srgbClr val="000000"/>
              </a:buClr>
              <a:buSzPts val="2000"/>
              <a:buFont typeface="Roboto"/>
              <a:buNone/>
            </a:pPr>
            <a:r>
              <a:rPr lang="en-US" sz="1200" dirty="0">
                <a:solidFill>
                  <a:schemeClr val="bg1">
                    <a:lumMod val="90000"/>
                    <a:lumOff val="10000"/>
                  </a:schemeClr>
                </a:solidFill>
                <a:latin typeface="Roboto"/>
                <a:ea typeface="Roboto"/>
                <a:cs typeface="Roboto"/>
                <a:sym typeface="Roboto"/>
              </a:rPr>
              <a:t>JETRANSIT is a local fully Australian company providing the bridge between People, Transport and Technology with expertise in the integration of local content and the best cost, quality solutions.</a:t>
            </a:r>
          </a:p>
          <a:p>
            <a:pPr marL="0" marR="0" lvl="0" indent="0" algn="l" rtl="0">
              <a:lnSpc>
                <a:spcPct val="150000"/>
              </a:lnSpc>
              <a:spcBef>
                <a:spcPts val="0"/>
              </a:spcBef>
              <a:spcAft>
                <a:spcPts val="0"/>
              </a:spcAft>
              <a:buClr>
                <a:srgbClr val="000000"/>
              </a:buClr>
              <a:buSzPts val="2000"/>
              <a:buFont typeface="Roboto"/>
              <a:buNone/>
            </a:pPr>
            <a:endParaRPr lang="en-US" sz="1200" dirty="0">
              <a:solidFill>
                <a:schemeClr val="bg1">
                  <a:lumMod val="90000"/>
                  <a:lumOff val="10000"/>
                </a:schemeClr>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2000"/>
              <a:buFont typeface="Roboto"/>
              <a:buNone/>
            </a:pPr>
            <a:r>
              <a:rPr lang="en-US" sz="1200" dirty="0">
                <a:solidFill>
                  <a:schemeClr val="bg1">
                    <a:lumMod val="90000"/>
                    <a:lumOff val="10000"/>
                  </a:schemeClr>
                </a:solidFill>
                <a:latin typeface="Roboto"/>
                <a:ea typeface="Roboto"/>
                <a:cs typeface="Roboto"/>
                <a:sym typeface="Roboto"/>
              </a:rPr>
              <a:t>JETRANSIT brings together Transport and Technology developed by our Customers and partners and provides an interface to the public.</a:t>
            </a:r>
          </a:p>
          <a:p>
            <a:pPr marL="0" marR="0" lvl="0" indent="0" algn="l" rtl="0">
              <a:lnSpc>
                <a:spcPct val="150000"/>
              </a:lnSpc>
              <a:spcBef>
                <a:spcPts val="0"/>
              </a:spcBef>
              <a:spcAft>
                <a:spcPts val="0"/>
              </a:spcAft>
              <a:buClr>
                <a:srgbClr val="000000"/>
              </a:buClr>
              <a:buSzPts val="2000"/>
              <a:buFont typeface="Roboto"/>
              <a:buNone/>
            </a:pPr>
            <a:endParaRPr lang="en-US" sz="1200" dirty="0">
              <a:solidFill>
                <a:schemeClr val="bg1">
                  <a:lumMod val="90000"/>
                  <a:lumOff val="10000"/>
                </a:schemeClr>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2000"/>
              <a:buFont typeface="Roboto"/>
              <a:buNone/>
            </a:pPr>
            <a:r>
              <a:rPr lang="en-US" sz="1200" dirty="0">
                <a:solidFill>
                  <a:schemeClr val="bg1">
                    <a:lumMod val="90000"/>
                    <a:lumOff val="10000"/>
                  </a:schemeClr>
                </a:solidFill>
                <a:latin typeface="Roboto"/>
                <a:ea typeface="Roboto"/>
                <a:cs typeface="Roboto"/>
                <a:sym typeface="Roboto"/>
              </a:rPr>
              <a:t>These interfaces have grown from the surfaces we sit on, beside or below, to everything we interact with including passenger information technology, passageways, catering facilities and more.</a:t>
            </a:r>
          </a:p>
        </p:txBody>
      </p:sp>
      <p:sp>
        <p:nvSpPr>
          <p:cNvPr id="250" name="Line"/>
          <p:cNvSpPr/>
          <p:nvPr/>
        </p:nvSpPr>
        <p:spPr>
          <a:xfrm flipH="1">
            <a:off x="7000229" y="856082"/>
            <a:ext cx="1"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p>
        </p:txBody>
      </p:sp>
      <p:sp>
        <p:nvSpPr>
          <p:cNvPr id="251" name="Donec auctor blandit lenamda ab convallis mollis mi condime ina In dictum."/>
          <p:cNvSpPr txBox="1"/>
          <p:nvPr/>
        </p:nvSpPr>
        <p:spPr>
          <a:xfrm>
            <a:off x="7457430" y="1488422"/>
            <a:ext cx="3820163" cy="22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sz="1100">
                <a:solidFill>
                  <a:srgbClr val="FFFFFF"/>
                </a:solidFill>
                <a:latin typeface="Helvetica"/>
                <a:ea typeface="Helvetica"/>
                <a:cs typeface="Helvetica"/>
                <a:sym typeface="Helvetica"/>
              </a:defRPr>
            </a:lvl1pPr>
          </a:lstStyle>
          <a:p>
            <a:r>
              <a:rPr lang="en-AU" dirty="0">
                <a:solidFill>
                  <a:schemeClr val="tx2">
                    <a:lumMod val="75000"/>
                  </a:schemeClr>
                </a:solidFill>
              </a:rPr>
              <a:t>Local Australian Company</a:t>
            </a:r>
            <a:endParaRPr dirty="0">
              <a:solidFill>
                <a:schemeClr val="tx2">
                  <a:lumMod val="75000"/>
                </a:schemeClr>
              </a:solidFill>
            </a:endParaRPr>
          </a:p>
        </p:txBody>
      </p:sp>
      <p:sp>
        <p:nvSpPr>
          <p:cNvPr id="252" name="01."/>
          <p:cNvSpPr txBox="1"/>
          <p:nvPr/>
        </p:nvSpPr>
        <p:spPr>
          <a:xfrm>
            <a:off x="7457429" y="1031222"/>
            <a:ext cx="147476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FFFFFF"/>
                </a:solidFill>
                <a:latin typeface="Helvetica"/>
                <a:ea typeface="Helvetica"/>
                <a:cs typeface="Helvetica"/>
                <a:sym typeface="Helvetica"/>
              </a:defRPr>
            </a:lvl1pPr>
          </a:lstStyle>
          <a:p>
            <a:r>
              <a:rPr dirty="0">
                <a:solidFill>
                  <a:srgbClr val="1C1C3D"/>
                </a:solidFill>
              </a:rPr>
              <a:t>01.</a:t>
            </a:r>
          </a:p>
        </p:txBody>
      </p:sp>
      <p:sp>
        <p:nvSpPr>
          <p:cNvPr id="253" name="Donec auctor blandit lenamda ab convallis mollis mi condime ina In dictum."/>
          <p:cNvSpPr txBox="1"/>
          <p:nvPr/>
        </p:nvSpPr>
        <p:spPr>
          <a:xfrm>
            <a:off x="7457430" y="2768714"/>
            <a:ext cx="3820163" cy="22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sz="1100">
                <a:solidFill>
                  <a:srgbClr val="FFFFFF"/>
                </a:solidFill>
                <a:latin typeface="Helvetica"/>
                <a:ea typeface="Helvetica"/>
                <a:cs typeface="Helvetica"/>
                <a:sym typeface="Helvetica"/>
              </a:defRPr>
            </a:lvl1pPr>
          </a:lstStyle>
          <a:p>
            <a:r>
              <a:rPr lang="en-AU" dirty="0">
                <a:solidFill>
                  <a:schemeClr val="tx2">
                    <a:lumMod val="75000"/>
                  </a:schemeClr>
                </a:solidFill>
              </a:rPr>
              <a:t>Global Sourcing Capabilities</a:t>
            </a:r>
            <a:endParaRPr dirty="0">
              <a:solidFill>
                <a:schemeClr val="tx2">
                  <a:lumMod val="75000"/>
                </a:schemeClr>
              </a:solidFill>
            </a:endParaRPr>
          </a:p>
        </p:txBody>
      </p:sp>
      <p:sp>
        <p:nvSpPr>
          <p:cNvPr id="254" name="02."/>
          <p:cNvSpPr txBox="1"/>
          <p:nvPr/>
        </p:nvSpPr>
        <p:spPr>
          <a:xfrm>
            <a:off x="7457429" y="2311514"/>
            <a:ext cx="147476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4851DE"/>
                </a:solidFill>
                <a:latin typeface="Helvetica"/>
                <a:ea typeface="Helvetica"/>
                <a:cs typeface="Helvetica"/>
                <a:sym typeface="Helvetica"/>
              </a:defRPr>
            </a:lvl1pPr>
          </a:lstStyle>
          <a:p>
            <a:r>
              <a:rPr dirty="0">
                <a:solidFill>
                  <a:srgbClr val="002551"/>
                </a:solidFill>
              </a:rPr>
              <a:t>02.</a:t>
            </a:r>
          </a:p>
        </p:txBody>
      </p:sp>
      <p:sp>
        <p:nvSpPr>
          <p:cNvPr id="255" name="Donec auctor blandit lenamda ab convallis mollis mi condime ina In dictum."/>
          <p:cNvSpPr txBox="1"/>
          <p:nvPr/>
        </p:nvSpPr>
        <p:spPr>
          <a:xfrm>
            <a:off x="7457430" y="4058389"/>
            <a:ext cx="3820163" cy="22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sz="1100">
                <a:solidFill>
                  <a:srgbClr val="FFFFFF"/>
                </a:solidFill>
                <a:latin typeface="Helvetica"/>
                <a:ea typeface="Helvetica"/>
                <a:cs typeface="Helvetica"/>
                <a:sym typeface="Helvetica"/>
              </a:defRPr>
            </a:lvl1pPr>
          </a:lstStyle>
          <a:p>
            <a:r>
              <a:rPr lang="en-AU" dirty="0">
                <a:solidFill>
                  <a:schemeClr val="tx2">
                    <a:lumMod val="75000"/>
                  </a:schemeClr>
                </a:solidFill>
              </a:rPr>
              <a:t>Strong Project Integration Experience</a:t>
            </a:r>
            <a:endParaRPr dirty="0">
              <a:solidFill>
                <a:schemeClr val="tx2">
                  <a:lumMod val="75000"/>
                </a:schemeClr>
              </a:solidFill>
            </a:endParaRPr>
          </a:p>
        </p:txBody>
      </p:sp>
      <p:sp>
        <p:nvSpPr>
          <p:cNvPr id="256" name="03."/>
          <p:cNvSpPr txBox="1"/>
          <p:nvPr/>
        </p:nvSpPr>
        <p:spPr>
          <a:xfrm>
            <a:off x="7457429" y="3601189"/>
            <a:ext cx="147476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FFC000"/>
                </a:solidFill>
                <a:latin typeface="Helvetica"/>
                <a:ea typeface="Helvetica"/>
                <a:cs typeface="Helvetica"/>
                <a:sym typeface="Helvetica"/>
              </a:defRPr>
            </a:lvl1pPr>
          </a:lstStyle>
          <a:p>
            <a:r>
              <a:rPr dirty="0">
                <a:solidFill>
                  <a:srgbClr val="002551"/>
                </a:solidFill>
              </a:rPr>
              <a:t>03.</a:t>
            </a:r>
          </a:p>
        </p:txBody>
      </p:sp>
      <p:sp>
        <p:nvSpPr>
          <p:cNvPr id="257" name="Donec auctor blandit lenamda ab convallis mollis mi condime ina In dictum."/>
          <p:cNvSpPr txBox="1"/>
          <p:nvPr/>
        </p:nvSpPr>
        <p:spPr>
          <a:xfrm>
            <a:off x="7457430" y="5343373"/>
            <a:ext cx="3820163" cy="22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sz="1100">
                <a:solidFill>
                  <a:srgbClr val="FFFFFF"/>
                </a:solidFill>
                <a:latin typeface="Helvetica"/>
                <a:ea typeface="Helvetica"/>
                <a:cs typeface="Helvetica"/>
                <a:sym typeface="Helvetica"/>
              </a:defRPr>
            </a:lvl1pPr>
          </a:lstStyle>
          <a:p>
            <a:r>
              <a:rPr lang="en-AU" dirty="0">
                <a:solidFill>
                  <a:schemeClr val="tx2">
                    <a:lumMod val="75000"/>
                  </a:schemeClr>
                </a:solidFill>
              </a:rPr>
              <a:t>Proven Delivery Performance</a:t>
            </a:r>
            <a:endParaRPr dirty="0">
              <a:solidFill>
                <a:schemeClr val="tx2">
                  <a:lumMod val="75000"/>
                </a:schemeClr>
              </a:solidFill>
            </a:endParaRPr>
          </a:p>
        </p:txBody>
      </p:sp>
      <p:sp>
        <p:nvSpPr>
          <p:cNvPr id="258" name="04."/>
          <p:cNvSpPr txBox="1"/>
          <p:nvPr/>
        </p:nvSpPr>
        <p:spPr>
          <a:xfrm>
            <a:off x="7457429" y="4886173"/>
            <a:ext cx="147476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FFFFFF"/>
                </a:solidFill>
                <a:latin typeface="Helvetica"/>
                <a:ea typeface="Helvetica"/>
                <a:cs typeface="Helvetica"/>
                <a:sym typeface="Helvetica"/>
              </a:defRPr>
            </a:lvl1pPr>
          </a:lstStyle>
          <a:p>
            <a:r>
              <a:rPr dirty="0">
                <a:solidFill>
                  <a:srgbClr val="1C1C3D"/>
                </a:solidFill>
              </a:rPr>
              <a:t>04.</a:t>
            </a:r>
          </a:p>
        </p:txBody>
      </p:sp>
      <p:sp>
        <p:nvSpPr>
          <p:cNvPr id="259" name="Rectangle"/>
          <p:cNvSpPr/>
          <p:nvPr/>
        </p:nvSpPr>
        <p:spPr>
          <a:xfrm>
            <a:off x="6982441" y="2141065"/>
            <a:ext cx="45719" cy="2745108"/>
          </a:xfrm>
          <a:prstGeom prst="rect">
            <a:avLst/>
          </a:prstGeom>
          <a:solidFill>
            <a:srgbClr val="002551"/>
          </a:solidFill>
          <a:ln w="12700">
            <a:miter lim="400000"/>
          </a:ln>
        </p:spPr>
        <p:txBody>
          <a:bodyPr lIns="45719" rIns="45719" anchor="ctr"/>
          <a:lstStyle/>
          <a:p>
            <a:pPr algn="ctr">
              <a:defRPr>
                <a:solidFill>
                  <a:srgbClr val="FFFFFF"/>
                </a:solidFill>
              </a:defRPr>
            </a:pPr>
            <a:endParaRPr dirty="0">
              <a:solidFill>
                <a:srgbClr val="6AE5A1"/>
              </a:solidFill>
            </a:endParaRPr>
          </a:p>
        </p:txBody>
      </p:sp>
      <p:sp>
        <p:nvSpPr>
          <p:cNvPr id="264" name="Slide Number"/>
          <p:cNvSpPr txBox="1">
            <a:spLocks noGrp="1"/>
          </p:cNvSpPr>
          <p:nvPr>
            <p:ph type="sldNum" sz="quarter" idx="2"/>
          </p:nvPr>
        </p:nvSpPr>
        <p:spPr>
          <a:xfrm>
            <a:off x="338786" y="581031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a:spAutoFit/>
          </a:bodyPr>
          <a:lstStyle/>
          <a:p>
            <a:fld id="{86CB4B4D-7CA3-9044-876B-883B54F8677D}" type="slidenum">
              <a:rPr/>
              <a:t>2</a:t>
            </a:fld>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穿着西装笔挺的男子&#10;&#10;描述已自动生成">
            <a:extLst>
              <a:ext uri="{FF2B5EF4-FFF2-40B4-BE49-F238E27FC236}">
                <a16:creationId xmlns:a16="http://schemas.microsoft.com/office/drawing/2014/main" id="{76C7DA16-53F1-AD6C-6F93-50D4D275F2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13" t="13360" r="19550" b="44625"/>
          <a:stretch/>
        </p:blipFill>
        <p:spPr>
          <a:xfrm flipH="1">
            <a:off x="6241523" y="3772314"/>
            <a:ext cx="1491986" cy="1402075"/>
          </a:xfrm>
          <a:prstGeom prst="ellipse">
            <a:avLst/>
          </a:prstGeom>
          <a:ln>
            <a:noFill/>
          </a:ln>
          <a:effectLst>
            <a:softEdge rad="112500"/>
          </a:effectLst>
        </p:spPr>
      </p:pic>
      <p:pic>
        <p:nvPicPr>
          <p:cNvPr id="11" name="图片 10" descr="男人穿着西装&#10;&#10;描述已自动生成">
            <a:extLst>
              <a:ext uri="{FF2B5EF4-FFF2-40B4-BE49-F238E27FC236}">
                <a16:creationId xmlns:a16="http://schemas.microsoft.com/office/drawing/2014/main" id="{D95FFE20-D7F5-12D1-5AD2-6B9D1D7D8D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865" t="12102" r="18386" b="43459"/>
          <a:stretch/>
        </p:blipFill>
        <p:spPr>
          <a:xfrm>
            <a:off x="9025366" y="3724476"/>
            <a:ext cx="1433156" cy="1431161"/>
          </a:xfrm>
          <a:prstGeom prst="ellipse">
            <a:avLst/>
          </a:prstGeom>
          <a:ln>
            <a:noFill/>
          </a:ln>
          <a:effectLst>
            <a:softEdge rad="112500"/>
          </a:effectLst>
        </p:spPr>
      </p:pic>
      <p:pic>
        <p:nvPicPr>
          <p:cNvPr id="9" name="图片 8" descr="穿着西装笔挺的男子&#10;&#10;描述已自动生成">
            <a:extLst>
              <a:ext uri="{FF2B5EF4-FFF2-40B4-BE49-F238E27FC236}">
                <a16:creationId xmlns:a16="http://schemas.microsoft.com/office/drawing/2014/main" id="{61412073-97B4-0BFE-3795-20043B662C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57" t="8595" r="14126" b="47468"/>
          <a:stretch/>
        </p:blipFill>
        <p:spPr>
          <a:xfrm>
            <a:off x="9025367" y="643979"/>
            <a:ext cx="1687544" cy="1460785"/>
          </a:xfrm>
          <a:prstGeom prst="ellipse">
            <a:avLst/>
          </a:prstGeom>
          <a:ln>
            <a:noFill/>
          </a:ln>
          <a:effectLst>
            <a:softEdge rad="112500"/>
          </a:effectLst>
        </p:spPr>
      </p:pic>
      <p:pic>
        <p:nvPicPr>
          <p:cNvPr id="7" name="图片 6" descr="穿着西装笔挺的男子&#10;&#10;描述已自动生成">
            <a:extLst>
              <a:ext uri="{FF2B5EF4-FFF2-40B4-BE49-F238E27FC236}">
                <a16:creationId xmlns:a16="http://schemas.microsoft.com/office/drawing/2014/main" id="{61E6EC20-879D-DD80-018B-99F40969BF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80" t="10838" r="22393" b="49423"/>
          <a:stretch/>
        </p:blipFill>
        <p:spPr>
          <a:xfrm flipH="1">
            <a:off x="6213820" y="613959"/>
            <a:ext cx="1476956" cy="1466326"/>
          </a:xfrm>
          <a:prstGeom prst="ellipse">
            <a:avLst/>
          </a:prstGeom>
          <a:ln>
            <a:noFill/>
          </a:ln>
          <a:effectLst>
            <a:softEdge rad="112500"/>
          </a:effectLst>
        </p:spPr>
      </p:pic>
      <p:sp>
        <p:nvSpPr>
          <p:cNvPr id="4" name="object 2">
            <a:extLst>
              <a:ext uri="{FF2B5EF4-FFF2-40B4-BE49-F238E27FC236}">
                <a16:creationId xmlns:a16="http://schemas.microsoft.com/office/drawing/2014/main" id="{9DB67F80-6FFC-1511-61F9-E7BBA0F21FCC}"/>
              </a:ext>
            </a:extLst>
          </p:cNvPr>
          <p:cNvSpPr/>
          <p:nvPr/>
        </p:nvSpPr>
        <p:spPr>
          <a:xfrm>
            <a:off x="1040705" y="853004"/>
            <a:ext cx="4538292" cy="2253502"/>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647" name="Our Team"/>
          <p:cNvSpPr txBox="1"/>
          <p:nvPr/>
        </p:nvSpPr>
        <p:spPr>
          <a:xfrm>
            <a:off x="1377951" y="925370"/>
            <a:ext cx="3352789"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3600">
                <a:solidFill>
                  <a:srgbClr val="FFFFFF"/>
                </a:solidFill>
                <a:latin typeface="Helvetica"/>
                <a:ea typeface="Helvetica"/>
                <a:cs typeface="Helvetica"/>
                <a:sym typeface="Helvetica"/>
              </a:defRPr>
            </a:pPr>
            <a:r>
              <a:rPr lang="en-AU" b="1" u="sng" dirty="0">
                <a:solidFill>
                  <a:srgbClr val="1C1C3D"/>
                </a:solidFill>
                <a:latin typeface="Montserrat" pitchFamily="2" charset="77"/>
              </a:rPr>
              <a:t>OUR</a:t>
            </a:r>
            <a:r>
              <a:rPr lang="en-AU" u="sng" dirty="0">
                <a:solidFill>
                  <a:srgbClr val="1C1C3D"/>
                </a:solidFill>
                <a:latin typeface="Montserrat" pitchFamily="2" charset="77"/>
              </a:rPr>
              <a:t> </a:t>
            </a:r>
            <a:r>
              <a:rPr lang="en-AU" b="1" u="sng" dirty="0">
                <a:solidFill>
                  <a:srgbClr val="002551"/>
                </a:solidFill>
                <a:latin typeface="Montserrat" pitchFamily="2" charset="77"/>
              </a:rPr>
              <a:t>TEAM</a:t>
            </a:r>
          </a:p>
        </p:txBody>
      </p:sp>
      <p:sp>
        <p:nvSpPr>
          <p:cNvPr id="648" name="Maecenas rhoncus, augue nec tempor…"/>
          <p:cNvSpPr txBox="1"/>
          <p:nvPr/>
        </p:nvSpPr>
        <p:spPr>
          <a:xfrm>
            <a:off x="1542052" y="1646832"/>
            <a:ext cx="3871440"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50000"/>
              </a:lnSpc>
              <a:defRPr sz="1100">
                <a:solidFill>
                  <a:srgbClr val="FFFFFF"/>
                </a:solidFill>
                <a:latin typeface="Helvetica"/>
                <a:ea typeface="Helvetica"/>
                <a:cs typeface="Helvetica"/>
                <a:sym typeface="Helvetica"/>
              </a:defRPr>
            </a:pPr>
            <a:r>
              <a:rPr lang="en-AU" sz="14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A team of </a:t>
            </a:r>
            <a:r>
              <a:rPr lang="en-AU" sz="1400" b="1" dirty="0">
                <a:solidFill>
                  <a:srgbClr val="002551"/>
                </a:solidFill>
                <a:latin typeface="Roboto" panose="02000000000000000000" pitchFamily="2" charset="0"/>
                <a:ea typeface="Roboto" panose="02000000000000000000" pitchFamily="2" charset="0"/>
                <a:cs typeface="Roboto" panose="02000000000000000000" pitchFamily="2" charset="0"/>
              </a:rPr>
              <a:t>experienced Rail Integrators </a:t>
            </a:r>
            <a:r>
              <a:rPr lang="en-AU" sz="14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with well-established connections within the Australian Rail Network</a:t>
            </a:r>
            <a:r>
              <a:rPr lang="en-US" sz="14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 </a:t>
            </a:r>
            <a:r>
              <a:rPr lang="en-US" altLang="zh-CN" sz="14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and also into Chinese high speed rail supply chains.</a:t>
            </a:r>
            <a:endParaRPr sz="1400"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49" name="Meitner Mitchell"/>
          <p:cNvSpPr txBox="1"/>
          <p:nvPr/>
        </p:nvSpPr>
        <p:spPr>
          <a:xfrm>
            <a:off x="6156382" y="2167259"/>
            <a:ext cx="1973177"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Fan Jiang</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50" name="Senior Final Artist"/>
          <p:cNvSpPr txBox="1"/>
          <p:nvPr/>
        </p:nvSpPr>
        <p:spPr>
          <a:xfrm>
            <a:off x="6144372" y="2557109"/>
            <a:ext cx="2155118" cy="1431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buClr>
                <a:srgbClr val="000000"/>
              </a:buClr>
              <a:buSzPts val="2000"/>
            </a:pPr>
            <a:r>
              <a:rPr lang="en-US" altLang="zh-CN"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rPr>
              <a:t>Managing Director with 15+Years experience in Business Development in AEPC and Strong connect in Rail industry in China</a:t>
            </a:r>
          </a:p>
          <a:p>
            <a:br>
              <a:rPr lang="en-US" altLang="zh-CN" sz="1600" b="0" i="0" dirty="0">
                <a:solidFill>
                  <a:srgbClr val="212529"/>
                </a:solidFill>
                <a:effectLst/>
                <a:latin typeface="system-ui"/>
              </a:rPr>
            </a:br>
            <a:endParaRPr lang="en-US" sz="1100"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51" name="Patty Jo Watson"/>
          <p:cNvSpPr txBox="1"/>
          <p:nvPr/>
        </p:nvSpPr>
        <p:spPr>
          <a:xfrm>
            <a:off x="9003818" y="2167259"/>
            <a:ext cx="1973177"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Kevin McCarthy</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52" name="Manager"/>
          <p:cNvSpPr txBox="1"/>
          <p:nvPr/>
        </p:nvSpPr>
        <p:spPr>
          <a:xfrm>
            <a:off x="9025366" y="2559496"/>
            <a:ext cx="1991021" cy="987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buClr>
                <a:srgbClr val="000000"/>
              </a:buClr>
              <a:buSzPts val="2000"/>
            </a:pPr>
            <a:r>
              <a:rPr lang="en-US" altLang="zh-CN"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rPr>
              <a:t>Chief Executive Officer with over 35 year experience as an Australian rail industry executive</a:t>
            </a:r>
            <a:endParaRPr lang="en-US"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53" name="Lise Superwood"/>
          <p:cNvSpPr txBox="1"/>
          <p:nvPr/>
        </p:nvSpPr>
        <p:spPr>
          <a:xfrm>
            <a:off x="6144368" y="5225594"/>
            <a:ext cx="1973177"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Richard Hudson</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54" name="Lead Marketing"/>
          <p:cNvSpPr txBox="1"/>
          <p:nvPr/>
        </p:nvSpPr>
        <p:spPr>
          <a:xfrm>
            <a:off x="6156382" y="5672963"/>
            <a:ext cx="1960101"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pPr>
            <a:r>
              <a:rPr lang="en-US" altLang="zh-CN"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rPr>
              <a:t>Project Manager with aircraft Industry and GRP /plastics material expertise</a:t>
            </a:r>
            <a:endParaRPr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55" name="Enrico Fermi"/>
          <p:cNvSpPr txBox="1"/>
          <p:nvPr/>
        </p:nvSpPr>
        <p:spPr>
          <a:xfrm>
            <a:off x="8889571" y="5202398"/>
            <a:ext cx="212681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Chen Li</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56" name="Lead Designer"/>
          <p:cNvSpPr txBox="1"/>
          <p:nvPr/>
        </p:nvSpPr>
        <p:spPr>
          <a:xfrm>
            <a:off x="8889571" y="5636262"/>
            <a:ext cx="1843432" cy="987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buClr>
                <a:srgbClr val="000000"/>
              </a:buClr>
              <a:buSzPts val="2000"/>
            </a:pPr>
            <a:r>
              <a:rPr lang="en-US" altLang="zh-CN"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rPr>
              <a:t>Senior Project Engineer with experienced in mechanical Engineering in both Aviation and Rail Industry</a:t>
            </a:r>
            <a:endParaRPr lang="en-US"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59" name="Line"/>
          <p:cNvSpPr/>
          <p:nvPr/>
        </p:nvSpPr>
        <p:spPr>
          <a:xfrm flipV="1">
            <a:off x="9025366" y="2508149"/>
            <a:ext cx="2028141" cy="18658"/>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660" name="Line"/>
          <p:cNvSpPr/>
          <p:nvPr/>
        </p:nvSpPr>
        <p:spPr>
          <a:xfrm>
            <a:off x="1426961" y="5608711"/>
            <a:ext cx="1707929" cy="0"/>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667" name="Line"/>
          <p:cNvSpPr/>
          <p:nvPr/>
        </p:nvSpPr>
        <p:spPr>
          <a:xfrm flipH="1">
            <a:off x="914399" y="856082"/>
            <a:ext cx="2" cy="5139937"/>
          </a:xfrm>
          <a:prstGeom prst="line">
            <a:avLst/>
          </a:prstGeom>
          <a:ln w="3175">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671" name="Slide Number"/>
          <p:cNvSpPr txBox="1">
            <a:spLocks noGrp="1"/>
          </p:cNvSpPr>
          <p:nvPr>
            <p:ph type="sldNum" sz="quarter" idx="2"/>
          </p:nvPr>
        </p:nvSpPr>
        <p:spPr>
          <a:xfrm>
            <a:off x="282621" y="5795963"/>
            <a:ext cx="251029" cy="2769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a:spAutoFit/>
          </a:bodyPr>
          <a:lstStyle/>
          <a:p>
            <a:fld id="{86CB4B4D-7CA3-9044-876B-883B54F8677D}" type="slidenum">
              <a:rPr>
                <a:solidFill>
                  <a:srgbClr val="1C1C3D"/>
                </a:solidFill>
                <a:latin typeface="Montserrat" pitchFamily="2" charset="77"/>
              </a:rPr>
              <a:t>3</a:t>
            </a:fld>
            <a:endParaRPr dirty="0">
              <a:solidFill>
                <a:srgbClr val="1C1C3D"/>
              </a:solidFill>
              <a:latin typeface="Montserrat" pitchFamily="2" charset="77"/>
            </a:endParaRPr>
          </a:p>
        </p:txBody>
      </p:sp>
      <p:sp>
        <p:nvSpPr>
          <p:cNvPr id="20" name="Lise Superwood">
            <a:extLst>
              <a:ext uri="{FF2B5EF4-FFF2-40B4-BE49-F238E27FC236}">
                <a16:creationId xmlns:a16="http://schemas.microsoft.com/office/drawing/2014/main" id="{47A5F1CD-3DAF-1969-955E-38B87F115F95}"/>
              </a:ext>
            </a:extLst>
          </p:cNvPr>
          <p:cNvSpPr txBox="1"/>
          <p:nvPr/>
        </p:nvSpPr>
        <p:spPr>
          <a:xfrm>
            <a:off x="1503863" y="5222473"/>
            <a:ext cx="1002561"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Simon Qi</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1" name="Lead Marketing">
            <a:extLst>
              <a:ext uri="{FF2B5EF4-FFF2-40B4-BE49-F238E27FC236}">
                <a16:creationId xmlns:a16="http://schemas.microsoft.com/office/drawing/2014/main" id="{8EBB2E21-E563-A804-1DD8-03A6E4F5EBE8}"/>
              </a:ext>
            </a:extLst>
          </p:cNvPr>
          <p:cNvSpPr txBox="1"/>
          <p:nvPr/>
        </p:nvSpPr>
        <p:spPr>
          <a:xfrm>
            <a:off x="1390589" y="5652144"/>
            <a:ext cx="2037686"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pPr>
            <a:r>
              <a:rPr lang="en-AU" dirty="0">
                <a:solidFill>
                  <a:srgbClr val="1C1C3D"/>
                </a:solidFill>
                <a:latin typeface="Roboto" panose="02000000000000000000" pitchFamily="2" charset="0"/>
                <a:ea typeface="Roboto" panose="02000000000000000000" pitchFamily="2" charset="0"/>
                <a:cs typeface="Roboto" panose="02000000000000000000" pitchFamily="2" charset="0"/>
              </a:rPr>
              <a:t>International Supply Chain management expertise</a:t>
            </a:r>
          </a:p>
        </p:txBody>
      </p:sp>
      <p:sp>
        <p:nvSpPr>
          <p:cNvPr id="22" name="Lise Superwood">
            <a:extLst>
              <a:ext uri="{FF2B5EF4-FFF2-40B4-BE49-F238E27FC236}">
                <a16:creationId xmlns:a16="http://schemas.microsoft.com/office/drawing/2014/main" id="{47AF7FDD-4511-107C-5F38-A64A83792593}"/>
              </a:ext>
            </a:extLst>
          </p:cNvPr>
          <p:cNvSpPr txBox="1"/>
          <p:nvPr/>
        </p:nvSpPr>
        <p:spPr>
          <a:xfrm>
            <a:off x="3785178" y="5222016"/>
            <a:ext cx="1973177"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FFFFFF"/>
                </a:solidFill>
                <a:latin typeface="Helvetica"/>
                <a:ea typeface="Helvetica"/>
                <a:cs typeface="Helvetica"/>
                <a:sym typeface="Helvetica"/>
              </a:defRPr>
            </a:lvl1pPr>
          </a:lstStyle>
          <a:p>
            <a:r>
              <a:rPr lang="en-AU"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rPr>
              <a:t>Shawn Matthews</a:t>
            </a:r>
            <a:endParaRPr b="1" dirty="0">
              <a:solidFill>
                <a:schemeClr val="bg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3" name="Lead Marketing">
            <a:extLst>
              <a:ext uri="{FF2B5EF4-FFF2-40B4-BE49-F238E27FC236}">
                <a16:creationId xmlns:a16="http://schemas.microsoft.com/office/drawing/2014/main" id="{194DC451-F24A-27AE-3951-72C19CCBC22D}"/>
              </a:ext>
            </a:extLst>
          </p:cNvPr>
          <p:cNvSpPr txBox="1"/>
          <p:nvPr/>
        </p:nvSpPr>
        <p:spPr>
          <a:xfrm>
            <a:off x="3809026" y="5669229"/>
            <a:ext cx="1843428" cy="987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pPr>
              <a:lnSpc>
                <a:spcPct val="150000"/>
              </a:lnSpc>
              <a:buClr>
                <a:srgbClr val="000000"/>
              </a:buClr>
              <a:buSzPts val="2000"/>
            </a:pPr>
            <a:r>
              <a:rPr lang="en-US" altLang="zh-CN"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rPr>
              <a:t>Business Development &amp; Operations Manager with electronic control systems expertise in the rail industry</a:t>
            </a:r>
            <a:endParaRPr lang="en-US" sz="1100" dirty="0">
              <a:solidFill>
                <a:schemeClr val="bg1">
                  <a:lumMod val="90000"/>
                  <a:lumOff val="10000"/>
                </a:schemeClr>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0" name="Line">
            <a:extLst>
              <a:ext uri="{FF2B5EF4-FFF2-40B4-BE49-F238E27FC236}">
                <a16:creationId xmlns:a16="http://schemas.microsoft.com/office/drawing/2014/main" id="{2C2F8708-37B7-180D-F822-BCC8CC55F13A}"/>
              </a:ext>
            </a:extLst>
          </p:cNvPr>
          <p:cNvSpPr/>
          <p:nvPr/>
        </p:nvSpPr>
        <p:spPr>
          <a:xfrm>
            <a:off x="3785178" y="5608711"/>
            <a:ext cx="1707929" cy="0"/>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31" name="Line">
            <a:extLst>
              <a:ext uri="{FF2B5EF4-FFF2-40B4-BE49-F238E27FC236}">
                <a16:creationId xmlns:a16="http://schemas.microsoft.com/office/drawing/2014/main" id="{F99A1426-6F2C-F282-95D7-7F5920828585}"/>
              </a:ext>
            </a:extLst>
          </p:cNvPr>
          <p:cNvSpPr/>
          <p:nvPr/>
        </p:nvSpPr>
        <p:spPr>
          <a:xfrm>
            <a:off x="6144368" y="5608711"/>
            <a:ext cx="1707929" cy="0"/>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32" name="Line">
            <a:extLst>
              <a:ext uri="{FF2B5EF4-FFF2-40B4-BE49-F238E27FC236}">
                <a16:creationId xmlns:a16="http://schemas.microsoft.com/office/drawing/2014/main" id="{C5907633-D398-A506-2F21-D34DC670C757}"/>
              </a:ext>
            </a:extLst>
          </p:cNvPr>
          <p:cNvSpPr/>
          <p:nvPr/>
        </p:nvSpPr>
        <p:spPr>
          <a:xfrm>
            <a:off x="8889680" y="5589500"/>
            <a:ext cx="1707929" cy="0"/>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sp>
        <p:nvSpPr>
          <p:cNvPr id="3" name="Line">
            <a:extLst>
              <a:ext uri="{FF2B5EF4-FFF2-40B4-BE49-F238E27FC236}">
                <a16:creationId xmlns:a16="http://schemas.microsoft.com/office/drawing/2014/main" id="{B3B038BB-6DCC-850D-9400-6A514FE33D2F}"/>
              </a:ext>
            </a:extLst>
          </p:cNvPr>
          <p:cNvSpPr/>
          <p:nvPr/>
        </p:nvSpPr>
        <p:spPr>
          <a:xfrm>
            <a:off x="6144372" y="2511283"/>
            <a:ext cx="1833558" cy="9328"/>
          </a:xfrm>
          <a:prstGeom prst="line">
            <a:avLst/>
          </a:prstGeom>
          <a:ln w="6350">
            <a:solidFill>
              <a:srgbClr val="BFBFBF"/>
            </a:solidFill>
            <a:miter lim="400000"/>
          </a:ln>
        </p:spPr>
        <p:txBody>
          <a:bodyPr lIns="0" tIns="0" rIns="0" bIns="0"/>
          <a:lstStyle/>
          <a:p>
            <a:pPr defTabSz="457200">
              <a:defRPr sz="1200">
                <a:latin typeface="Helvetica"/>
                <a:ea typeface="Helvetica"/>
                <a:cs typeface="Helvetica"/>
                <a:sym typeface="Helvetica"/>
              </a:defRPr>
            </a:pPr>
            <a:endParaRPr dirty="0">
              <a:solidFill>
                <a:srgbClr val="1C1C3D"/>
              </a:solidFill>
              <a:latin typeface="Montserrat" pitchFamily="2" charset="77"/>
            </a:endParaRPr>
          </a:p>
        </p:txBody>
      </p:sp>
      <p:pic>
        <p:nvPicPr>
          <p:cNvPr id="13" name="图片 12" descr="男孩穿着蓝色西装&#10;&#10;描述已自动生成">
            <a:extLst>
              <a:ext uri="{FF2B5EF4-FFF2-40B4-BE49-F238E27FC236}">
                <a16:creationId xmlns:a16="http://schemas.microsoft.com/office/drawing/2014/main" id="{AD600B03-2234-1574-828A-6B1CC14615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799" b="7351"/>
          <a:stretch/>
        </p:blipFill>
        <p:spPr>
          <a:xfrm>
            <a:off x="1479776" y="3680427"/>
            <a:ext cx="1295341" cy="1465452"/>
          </a:xfrm>
          <a:prstGeom prst="ellipse">
            <a:avLst/>
          </a:prstGeom>
          <a:ln>
            <a:noFill/>
          </a:ln>
          <a:effectLst>
            <a:softEdge rad="112500"/>
          </a:effectLst>
        </p:spPr>
      </p:pic>
      <p:pic>
        <p:nvPicPr>
          <p:cNvPr id="10" name="图片 9" descr="男孩穿着蓝色西装&#10;&#10;描述已自动生成">
            <a:extLst>
              <a:ext uri="{FF2B5EF4-FFF2-40B4-BE49-F238E27FC236}">
                <a16:creationId xmlns:a16="http://schemas.microsoft.com/office/drawing/2014/main" id="{35132493-ACBB-23EB-9EE6-9D571DD375B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882" t="2151" r="15397" b="39983"/>
          <a:stretch/>
        </p:blipFill>
        <p:spPr>
          <a:xfrm flipH="1">
            <a:off x="3853627" y="3692531"/>
            <a:ext cx="1338705" cy="1486100"/>
          </a:xfrm>
          <a:prstGeom prst="ellipse">
            <a:avLst/>
          </a:prstGeom>
          <a:ln>
            <a:noFill/>
          </a:ln>
          <a:effectLst>
            <a:softEdge rad="112500"/>
          </a:effectLst>
        </p:spPr>
      </p:pic>
    </p:spTree>
    <p:extLst>
      <p:ext uri="{BB962C8B-B14F-4D97-AF65-F5344CB8AC3E}">
        <p14:creationId xmlns:p14="http://schemas.microsoft.com/office/powerpoint/2010/main" val="27962705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D4D468E-E22F-3337-9140-7276C638CF44}"/>
              </a:ext>
            </a:extLst>
          </p:cNvPr>
          <p:cNvSpPr/>
          <p:nvPr/>
        </p:nvSpPr>
        <p:spPr>
          <a:xfrm>
            <a:off x="6685076" y="612392"/>
            <a:ext cx="5191558" cy="3102358"/>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3" name="Line">
            <a:extLst>
              <a:ext uri="{FF2B5EF4-FFF2-40B4-BE49-F238E27FC236}">
                <a16:creationId xmlns:a16="http://schemas.microsoft.com/office/drawing/2014/main" id="{32FA7772-E4AD-C9A4-CCD0-9A5D52630197}"/>
              </a:ext>
            </a:extLst>
          </p:cNvPr>
          <p:cNvSpPr/>
          <p:nvPr/>
        </p:nvSpPr>
        <p:spPr>
          <a:xfrm flipH="1">
            <a:off x="6488643" y="2896342"/>
            <a:ext cx="4229" cy="3038121"/>
          </a:xfrm>
          <a:prstGeom prst="line">
            <a:avLst/>
          </a:prstGeom>
          <a:ln w="6350">
            <a:solidFill>
              <a:srgbClr val="1C1C3D"/>
            </a:solidFill>
            <a:miter lim="400000"/>
          </a:ln>
        </p:spPr>
        <p:txBody>
          <a:bodyPr lIns="0" tIns="0" rIns="0" bIns="0"/>
          <a:lstStyle/>
          <a:p>
            <a:pPr defTabSz="457200">
              <a:defRPr sz="1200">
                <a:latin typeface="Helvetica"/>
                <a:ea typeface="Helvetica"/>
                <a:cs typeface="Helvetica"/>
                <a:sym typeface="Helvetica"/>
              </a:defRPr>
            </a:pPr>
            <a:endParaRPr dirty="0">
              <a:latin typeface="Montserrat" pitchFamily="2" charset="77"/>
            </a:endParaRPr>
          </a:p>
        </p:txBody>
      </p:sp>
      <p:sp>
        <p:nvSpPr>
          <p:cNvPr id="4" name="Project Mission">
            <a:extLst>
              <a:ext uri="{FF2B5EF4-FFF2-40B4-BE49-F238E27FC236}">
                <a16:creationId xmlns:a16="http://schemas.microsoft.com/office/drawing/2014/main" id="{F7A62CFF-6131-1469-44F9-2A4317587726}"/>
              </a:ext>
            </a:extLst>
          </p:cNvPr>
          <p:cNvSpPr txBox="1"/>
          <p:nvPr/>
        </p:nvSpPr>
        <p:spPr>
          <a:xfrm>
            <a:off x="6772973" y="714397"/>
            <a:ext cx="4267204"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3600">
                <a:solidFill>
                  <a:srgbClr val="FFFFFF"/>
                </a:solidFill>
                <a:latin typeface="Helvetica"/>
                <a:ea typeface="Helvetica"/>
                <a:cs typeface="Helvetica"/>
                <a:sym typeface="Helvetica"/>
              </a:defRPr>
            </a:pPr>
            <a:r>
              <a:rPr lang="en-AU" b="1" u="sng" dirty="0">
                <a:solidFill>
                  <a:srgbClr val="002551"/>
                </a:solidFill>
                <a:latin typeface="Montserrat" pitchFamily="2" charset="77"/>
              </a:rPr>
              <a:t>OUR</a:t>
            </a:r>
            <a:r>
              <a:rPr lang="en-AU" u="sng" dirty="0">
                <a:solidFill>
                  <a:schemeClr val="bg1"/>
                </a:solidFill>
                <a:latin typeface="Montserrat" pitchFamily="2" charset="77"/>
              </a:rPr>
              <a:t> </a:t>
            </a:r>
            <a:r>
              <a:rPr lang="en-AU" b="1" u="sng" dirty="0">
                <a:solidFill>
                  <a:srgbClr val="002551"/>
                </a:solidFill>
                <a:latin typeface="Montserrat" pitchFamily="2" charset="77"/>
              </a:rPr>
              <a:t>SERVICES</a:t>
            </a:r>
          </a:p>
        </p:txBody>
      </p:sp>
      <p:sp>
        <p:nvSpPr>
          <p:cNvPr id="5" name="Maecenas rhoncus, augue nec tem convallis, neque est efficitur velit, in tincidunt urna risusan sit Sed pharetraa tellus eget fringilla. Mauris ex nisi, convallis">
            <a:extLst>
              <a:ext uri="{FF2B5EF4-FFF2-40B4-BE49-F238E27FC236}">
                <a16:creationId xmlns:a16="http://schemas.microsoft.com/office/drawing/2014/main" id="{F5F63697-FC9A-F1BD-7E4E-C5008344EFAB}"/>
              </a:ext>
            </a:extLst>
          </p:cNvPr>
          <p:cNvSpPr txBox="1"/>
          <p:nvPr/>
        </p:nvSpPr>
        <p:spPr>
          <a:xfrm>
            <a:off x="6821813" y="1396439"/>
            <a:ext cx="4944737" cy="2226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50000"/>
              </a:lnSpc>
              <a:defRPr sz="1100">
                <a:solidFill>
                  <a:srgbClr val="FFFFFF"/>
                </a:solidFill>
                <a:latin typeface="Helvetica"/>
                <a:ea typeface="Helvetica"/>
                <a:cs typeface="Helvetica"/>
                <a:sym typeface="Helvetica"/>
              </a:defRPr>
            </a:lvl1pPr>
          </a:lstStyle>
          <a:p>
            <a:r>
              <a:rPr lang="en-US" altLang="zh-CN" sz="1400" dirty="0">
                <a:solidFill>
                  <a:srgbClr val="1C1C3D"/>
                </a:solidFill>
                <a:latin typeface="Roboto" panose="02000000000000000000" pitchFamily="2" charset="0"/>
                <a:ea typeface="Roboto" panose="02000000000000000000" pitchFamily="2" charset="0"/>
                <a:cs typeface="Roboto" panose="02000000000000000000" pitchFamily="2" charset="0"/>
              </a:rPr>
              <a:t>JETRANSIT is Australian owned and operated with focus on rail transport vehicle components and subsystems, specializing in the integration of delivery streams bringing low cost overseas content together with local content to deliver best value solutions meeting local compliance. Our team has significant rail industry experience and connections in both Australia and China.</a:t>
            </a:r>
            <a:endParaRPr lang="en-US" sz="1400" dirty="0">
              <a:solidFill>
                <a:srgbClr val="1C1C3D"/>
              </a:solidFill>
              <a:latin typeface="Roboto" panose="02000000000000000000" pitchFamily="2" charset="0"/>
              <a:ea typeface="Roboto" panose="02000000000000000000" pitchFamily="2" charset="0"/>
              <a:cs typeface="Roboto" panose="02000000000000000000" pitchFamily="2" charset="0"/>
            </a:endParaRPr>
          </a:p>
        </p:txBody>
      </p:sp>
      <p:sp>
        <p:nvSpPr>
          <p:cNvPr id="6" name="Rectangle">
            <a:extLst>
              <a:ext uri="{FF2B5EF4-FFF2-40B4-BE49-F238E27FC236}">
                <a16:creationId xmlns:a16="http://schemas.microsoft.com/office/drawing/2014/main" id="{4A6E16F7-6FC5-B34F-0B4C-2A54D25087F9}"/>
              </a:ext>
            </a:extLst>
          </p:cNvPr>
          <p:cNvSpPr/>
          <p:nvPr/>
        </p:nvSpPr>
        <p:spPr>
          <a:xfrm>
            <a:off x="6475940" y="3949152"/>
            <a:ext cx="45721" cy="991584"/>
          </a:xfrm>
          <a:prstGeom prst="rect">
            <a:avLst/>
          </a:prstGeom>
          <a:solidFill>
            <a:srgbClr val="002551"/>
          </a:solidFill>
          <a:ln w="12700">
            <a:miter lim="400000"/>
          </a:ln>
        </p:spPr>
        <p:txBody>
          <a:bodyPr lIns="45719" rIns="45719" anchor="ctr"/>
          <a:lstStyle/>
          <a:p>
            <a:pPr algn="ctr">
              <a:defRPr>
                <a:solidFill>
                  <a:srgbClr val="FFFFFF"/>
                </a:solidFill>
              </a:defRPr>
            </a:pPr>
            <a:endParaRPr dirty="0">
              <a:solidFill>
                <a:srgbClr val="6AE5A1"/>
              </a:solidFill>
              <a:latin typeface="Montserrat" pitchFamily="2" charset="77"/>
            </a:endParaRPr>
          </a:p>
        </p:txBody>
      </p:sp>
      <p:sp>
        <p:nvSpPr>
          <p:cNvPr id="7" name="Mission 01">
            <a:extLst>
              <a:ext uri="{FF2B5EF4-FFF2-40B4-BE49-F238E27FC236}">
                <a16:creationId xmlns:a16="http://schemas.microsoft.com/office/drawing/2014/main" id="{26D1C007-B42B-8C57-C1BF-6A20BEEB1089}"/>
              </a:ext>
            </a:extLst>
          </p:cNvPr>
          <p:cNvSpPr txBox="1"/>
          <p:nvPr/>
        </p:nvSpPr>
        <p:spPr>
          <a:xfrm>
            <a:off x="6831439" y="3952525"/>
            <a:ext cx="253537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01.   Design Services</a:t>
            </a:r>
            <a:endParaRPr sz="1600" b="1" dirty="0">
              <a:solidFill>
                <a:srgbClr val="002551"/>
              </a:solidFill>
              <a:latin typeface="Montserrat" pitchFamily="2" charset="77"/>
            </a:endParaRPr>
          </a:p>
        </p:txBody>
      </p:sp>
      <p:sp>
        <p:nvSpPr>
          <p:cNvPr id="9" name="Mission 02">
            <a:extLst>
              <a:ext uri="{FF2B5EF4-FFF2-40B4-BE49-F238E27FC236}">
                <a16:creationId xmlns:a16="http://schemas.microsoft.com/office/drawing/2014/main" id="{CDC2581F-1866-645C-5EDD-02E00BAA5BF8}"/>
              </a:ext>
            </a:extLst>
          </p:cNvPr>
          <p:cNvSpPr txBox="1"/>
          <p:nvPr/>
        </p:nvSpPr>
        <p:spPr>
          <a:xfrm>
            <a:off x="6821813" y="4312312"/>
            <a:ext cx="359182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a:solidFill>
                  <a:srgbClr val="4851DE"/>
                </a:solidFill>
                <a:latin typeface="Helvetica"/>
                <a:ea typeface="Helvetica"/>
                <a:cs typeface="Helvetica"/>
                <a:sym typeface="Helvetica"/>
              </a:defRPr>
            </a:lvl1pPr>
          </a:lstStyle>
          <a:p>
            <a:r>
              <a:rPr lang="en-AU" sz="1600" b="1" dirty="0">
                <a:solidFill>
                  <a:srgbClr val="002551"/>
                </a:solidFill>
                <a:latin typeface="Montserrat" pitchFamily="2" charset="77"/>
              </a:rPr>
              <a:t>02.  Asset Management Services</a:t>
            </a:r>
            <a:endParaRPr sz="1600" b="1" dirty="0">
              <a:solidFill>
                <a:srgbClr val="002551"/>
              </a:solidFill>
              <a:latin typeface="Montserrat" pitchFamily="2" charset="77"/>
            </a:endParaRPr>
          </a:p>
        </p:txBody>
      </p:sp>
      <p:sp>
        <p:nvSpPr>
          <p:cNvPr id="11" name="Mission 03">
            <a:extLst>
              <a:ext uri="{FF2B5EF4-FFF2-40B4-BE49-F238E27FC236}">
                <a16:creationId xmlns:a16="http://schemas.microsoft.com/office/drawing/2014/main" id="{ECA434FD-3C55-066D-9A4B-21EF43CDF84D}"/>
              </a:ext>
            </a:extLst>
          </p:cNvPr>
          <p:cNvSpPr txBox="1"/>
          <p:nvPr/>
        </p:nvSpPr>
        <p:spPr>
          <a:xfrm>
            <a:off x="6821813" y="4666496"/>
            <a:ext cx="344744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03.  Through-life Maintenance</a:t>
            </a:r>
            <a:endParaRPr sz="1600" b="1" dirty="0">
              <a:solidFill>
                <a:srgbClr val="002551"/>
              </a:solidFill>
              <a:latin typeface="Montserrat" pitchFamily="2" charset="77"/>
            </a:endParaRPr>
          </a:p>
        </p:txBody>
      </p:sp>
      <p:sp>
        <p:nvSpPr>
          <p:cNvPr id="17" name="Slide Number">
            <a:extLst>
              <a:ext uri="{FF2B5EF4-FFF2-40B4-BE49-F238E27FC236}">
                <a16:creationId xmlns:a16="http://schemas.microsoft.com/office/drawing/2014/main" id="{2731DBCE-A95A-6283-64EB-B446013D5070}"/>
              </a:ext>
            </a:extLst>
          </p:cNvPr>
          <p:cNvSpPr txBox="1">
            <a:spLocks/>
          </p:cNvSpPr>
          <p:nvPr/>
        </p:nvSpPr>
        <p:spPr>
          <a:xfrm>
            <a:off x="352181" y="5795963"/>
            <a:ext cx="193321" cy="276999"/>
          </a:xfrm>
          <a:prstGeom prst="rect">
            <a:avLst/>
          </a:prstGeom>
          <a:noFill/>
          <a:ln w="12700">
            <a:noFill/>
            <a:miter lim="400000"/>
          </a:ln>
          <a:effectLst>
            <a:outerShdw blurRad="254000" dist="67516" dir="2700000" rotWithShape="0">
              <a:srgbClr val="000000">
                <a:alpha val="29803"/>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hangingPunct="1"/>
            <a:fld id="{86CB4B4D-7CA3-9044-876B-883B54F8677D}" type="slidenum">
              <a:rPr lang="en-AU" sz="1200" smtClean="0">
                <a:solidFill>
                  <a:schemeClr val="bg1"/>
                </a:solidFill>
                <a:latin typeface="Montserrat" pitchFamily="2" charset="77"/>
              </a:rPr>
              <a:pPr hangingPunct="1"/>
              <a:t>4</a:t>
            </a:fld>
            <a:endParaRPr lang="en-AU" dirty="0">
              <a:solidFill>
                <a:schemeClr val="bg1"/>
              </a:solidFill>
              <a:latin typeface="Montserrat" pitchFamily="2" charset="77"/>
            </a:endParaRPr>
          </a:p>
        </p:txBody>
      </p:sp>
      <p:sp>
        <p:nvSpPr>
          <p:cNvPr id="48" name="Mission 03">
            <a:extLst>
              <a:ext uri="{FF2B5EF4-FFF2-40B4-BE49-F238E27FC236}">
                <a16:creationId xmlns:a16="http://schemas.microsoft.com/office/drawing/2014/main" id="{9DCE6AD5-0B59-9BC0-7B19-CA6CCCD4B0E7}"/>
              </a:ext>
            </a:extLst>
          </p:cNvPr>
          <p:cNvSpPr txBox="1"/>
          <p:nvPr/>
        </p:nvSpPr>
        <p:spPr>
          <a:xfrm>
            <a:off x="6832241" y="5020680"/>
            <a:ext cx="344744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04.  Low-Cost Manufacturing</a:t>
            </a:r>
            <a:endParaRPr sz="1600" b="1" dirty="0">
              <a:solidFill>
                <a:srgbClr val="002551"/>
              </a:solidFill>
              <a:latin typeface="Montserrat" pitchFamily="2" charset="77"/>
            </a:endParaRPr>
          </a:p>
        </p:txBody>
      </p:sp>
      <p:sp>
        <p:nvSpPr>
          <p:cNvPr id="49" name="Mission 03">
            <a:extLst>
              <a:ext uri="{FF2B5EF4-FFF2-40B4-BE49-F238E27FC236}">
                <a16:creationId xmlns:a16="http://schemas.microsoft.com/office/drawing/2014/main" id="{4074F134-64F9-949D-A532-44DB4C0A0A83}"/>
              </a:ext>
            </a:extLst>
          </p:cNvPr>
          <p:cNvSpPr txBox="1"/>
          <p:nvPr/>
        </p:nvSpPr>
        <p:spPr>
          <a:xfrm>
            <a:off x="6849890" y="5365580"/>
            <a:ext cx="3390498"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05.  Delivery, including JIT </a:t>
            </a:r>
            <a:endParaRPr sz="1600" b="1" dirty="0">
              <a:solidFill>
                <a:srgbClr val="002551"/>
              </a:solidFill>
              <a:latin typeface="Montserrat" pitchFamily="2" charset="77"/>
            </a:endParaRPr>
          </a:p>
        </p:txBody>
      </p:sp>
      <p:sp>
        <p:nvSpPr>
          <p:cNvPr id="50" name="Mission 03">
            <a:extLst>
              <a:ext uri="{FF2B5EF4-FFF2-40B4-BE49-F238E27FC236}">
                <a16:creationId xmlns:a16="http://schemas.microsoft.com/office/drawing/2014/main" id="{65528FCD-6C88-64CD-7916-8997EDD58898}"/>
              </a:ext>
            </a:extLst>
          </p:cNvPr>
          <p:cNvSpPr txBox="1"/>
          <p:nvPr/>
        </p:nvSpPr>
        <p:spPr>
          <a:xfrm>
            <a:off x="6860716" y="5710480"/>
            <a:ext cx="3390498"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06.  Installation Services   </a:t>
            </a:r>
            <a:endParaRPr sz="1600" b="1" dirty="0">
              <a:solidFill>
                <a:srgbClr val="002551"/>
              </a:solidFill>
              <a:latin typeface="Montserrat" pitchFamily="2" charset="77"/>
            </a:endParaRPr>
          </a:p>
        </p:txBody>
      </p:sp>
      <p:pic>
        <p:nvPicPr>
          <p:cNvPr id="10" name="Picture 9" descr="A train with seats in the back&#10;&#10;Description automatically generated with medium confidence">
            <a:extLst>
              <a:ext uri="{FF2B5EF4-FFF2-40B4-BE49-F238E27FC236}">
                <a16:creationId xmlns:a16="http://schemas.microsoft.com/office/drawing/2014/main" id="{97114108-6B32-B5AA-7924-ADC24AF05B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060" b="7449"/>
          <a:stretch/>
        </p:blipFill>
        <p:spPr>
          <a:xfrm>
            <a:off x="935508" y="1279290"/>
            <a:ext cx="5004159" cy="3678332"/>
          </a:xfrm>
          <a:prstGeom prst="rect">
            <a:avLst/>
          </a:prstGeom>
        </p:spPr>
      </p:pic>
    </p:spTree>
    <p:extLst>
      <p:ext uri="{BB962C8B-B14F-4D97-AF65-F5344CB8AC3E}">
        <p14:creationId xmlns:p14="http://schemas.microsoft.com/office/powerpoint/2010/main" val="257853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9" name="object 2">
            <a:extLst>
              <a:ext uri="{FF2B5EF4-FFF2-40B4-BE49-F238E27FC236}">
                <a16:creationId xmlns:a16="http://schemas.microsoft.com/office/drawing/2014/main" id="{86AE64C1-2198-34CB-5974-B86A39C94391}"/>
              </a:ext>
            </a:extLst>
          </p:cNvPr>
          <p:cNvSpPr/>
          <p:nvPr/>
        </p:nvSpPr>
        <p:spPr>
          <a:xfrm>
            <a:off x="937549" y="1"/>
            <a:ext cx="4758999" cy="1042026"/>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68" name="Google Shape;68;g1040504f4ff_0_16"/>
          <p:cNvSpPr/>
          <p:nvPr/>
        </p:nvSpPr>
        <p:spPr>
          <a:xfrm>
            <a:off x="937549" y="3288505"/>
            <a:ext cx="9575127" cy="358433"/>
          </a:xfrm>
          <a:prstGeom prst="rect">
            <a:avLst/>
          </a:prstGeom>
          <a:solidFill>
            <a:srgbClr val="6AE5A1"/>
          </a:solidFill>
          <a:ln>
            <a:noFill/>
          </a:ln>
        </p:spPr>
        <p:txBody>
          <a:bodyPr spcFirstLastPara="1" wrap="square" lIns="45713" tIns="45713" rIns="45713" bIns="45713" anchor="t" anchorCtr="0">
            <a:noAutofit/>
          </a:bodyPr>
          <a:lstStyle/>
          <a:p>
            <a:pPr>
              <a:buClr>
                <a:schemeClr val="accent1"/>
              </a:buClr>
              <a:buSzPts val="2800"/>
            </a:pPr>
            <a:endParaRPr sz="1400" b="1" dirty="0">
              <a:highlight>
                <a:srgbClr val="6AE5A1"/>
              </a:highlight>
              <a:latin typeface="Roboto"/>
              <a:ea typeface="Roboto"/>
              <a:cs typeface="Roboto"/>
              <a:sym typeface="Roboto"/>
            </a:endParaRPr>
          </a:p>
        </p:txBody>
      </p:sp>
      <p:grpSp>
        <p:nvGrpSpPr>
          <p:cNvPr id="4" name="Group 3">
            <a:extLst>
              <a:ext uri="{FF2B5EF4-FFF2-40B4-BE49-F238E27FC236}">
                <a16:creationId xmlns:a16="http://schemas.microsoft.com/office/drawing/2014/main" id="{6B4C5557-34AA-1B7C-C0E5-EF692DA6314B}"/>
              </a:ext>
            </a:extLst>
          </p:cNvPr>
          <p:cNvGrpSpPr/>
          <p:nvPr/>
        </p:nvGrpSpPr>
        <p:grpSpPr>
          <a:xfrm>
            <a:off x="1089971" y="1380503"/>
            <a:ext cx="2334493" cy="4376220"/>
            <a:chOff x="912038" y="1450835"/>
            <a:chExt cx="2334071" cy="3970892"/>
          </a:xfrm>
        </p:grpSpPr>
        <p:sp>
          <p:nvSpPr>
            <p:cNvPr id="81" name="Google Shape;81;g1040504f4ff_0_16"/>
            <p:cNvSpPr txBox="1"/>
            <p:nvPr/>
          </p:nvSpPr>
          <p:spPr>
            <a:xfrm>
              <a:off x="1019419" y="3275877"/>
              <a:ext cx="471750" cy="172355"/>
            </a:xfrm>
            <a:prstGeom prst="rect">
              <a:avLst/>
            </a:prstGeom>
            <a:noFill/>
            <a:ln>
              <a:noFill/>
            </a:ln>
          </p:spPr>
          <p:txBody>
            <a:bodyPr spcFirstLastPara="1" wrap="square" lIns="0" tIns="0" rIns="0" bIns="0" anchor="t" anchorCtr="0">
              <a:spAutoFit/>
            </a:bodyPr>
            <a:lstStyle/>
            <a:p>
              <a:pPr>
                <a:lnSpc>
                  <a:spcPct val="80000"/>
                </a:lnSpc>
                <a:buClr>
                  <a:srgbClr val="000000"/>
                </a:buClr>
                <a:buSzPts val="2800"/>
              </a:pPr>
              <a:r>
                <a:rPr lang="en-AU" sz="1400" b="1" dirty="0">
                  <a:latin typeface="Roboto"/>
                  <a:ea typeface="Roboto"/>
                  <a:cs typeface="Roboto"/>
                  <a:sym typeface="Roboto"/>
                </a:rPr>
                <a:t>01</a:t>
              </a:r>
              <a:endParaRPr sz="1400" b="1" dirty="0">
                <a:latin typeface="Roboto"/>
                <a:ea typeface="Roboto"/>
                <a:cs typeface="Roboto"/>
                <a:sym typeface="Roboto"/>
              </a:endParaRPr>
            </a:p>
          </p:txBody>
        </p:sp>
        <p:sp>
          <p:nvSpPr>
            <p:cNvPr id="82" name="Google Shape;82;g1040504f4ff_0_16"/>
            <p:cNvSpPr txBox="1"/>
            <p:nvPr/>
          </p:nvSpPr>
          <p:spPr>
            <a:xfrm>
              <a:off x="968118" y="4374464"/>
              <a:ext cx="1825650" cy="1047263"/>
            </a:xfrm>
            <a:prstGeom prst="rect">
              <a:avLst/>
            </a:prstGeom>
            <a:noFill/>
            <a:ln>
              <a:noFill/>
            </a:ln>
          </p:spPr>
          <p:txBody>
            <a:bodyPr spcFirstLastPara="1" wrap="square" lIns="0" tIns="0" rIns="0" bIns="0" anchor="t" anchorCtr="0">
              <a:spAutoFit/>
            </a:bodyPr>
            <a:lstStyle/>
            <a:p>
              <a:pPr>
                <a:lnSpc>
                  <a:spcPct val="150000"/>
                </a:lnSpc>
                <a:buClr>
                  <a:srgbClr val="000000"/>
                </a:buClr>
                <a:buSzPts val="2000"/>
              </a:pPr>
              <a:r>
                <a:rPr lang="en-AU" sz="1000" dirty="0">
                  <a:solidFill>
                    <a:srgbClr val="1C1C3D"/>
                  </a:solidFill>
                  <a:latin typeface="Roboto"/>
                  <a:ea typeface="Roboto"/>
                  <a:cs typeface="Roboto"/>
                  <a:sym typeface="Roboto"/>
                </a:rPr>
                <a:t>JETRANSIT’s expertise is the integration of complex delivery streams to achieve local compliance</a:t>
              </a:r>
              <a:endParaRPr sz="1000" dirty="0">
                <a:solidFill>
                  <a:srgbClr val="1C1C3D"/>
                </a:solidFill>
                <a:latin typeface="Roboto"/>
                <a:ea typeface="Roboto"/>
                <a:cs typeface="Roboto"/>
                <a:sym typeface="Roboto"/>
              </a:endParaRPr>
            </a:p>
            <a:p>
              <a:pPr>
                <a:lnSpc>
                  <a:spcPct val="150000"/>
                </a:lnSpc>
                <a:buClr>
                  <a:srgbClr val="000000"/>
                </a:buClr>
                <a:buSzPts val="2000"/>
              </a:pPr>
              <a:endParaRPr sz="1000" dirty="0">
                <a:latin typeface="Roboto"/>
                <a:ea typeface="Roboto"/>
                <a:cs typeface="Roboto"/>
                <a:sym typeface="Roboto"/>
              </a:endParaRPr>
            </a:p>
          </p:txBody>
        </p:sp>
        <p:sp>
          <p:nvSpPr>
            <p:cNvPr id="83" name="Google Shape;83;g1040504f4ff_0_16"/>
            <p:cNvSpPr txBox="1"/>
            <p:nvPr/>
          </p:nvSpPr>
          <p:spPr>
            <a:xfrm>
              <a:off x="968118" y="3647674"/>
              <a:ext cx="1928250" cy="586467"/>
            </a:xfrm>
            <a:prstGeom prst="rect">
              <a:avLst/>
            </a:prstGeom>
            <a:noFill/>
            <a:ln>
              <a:noFill/>
            </a:ln>
          </p:spPr>
          <p:txBody>
            <a:bodyPr spcFirstLastPara="1" wrap="square" lIns="0" tIns="0" rIns="0" bIns="0" anchor="t" anchorCtr="0">
              <a:spAutoFit/>
            </a:bodyPr>
            <a:lstStyle/>
            <a:p>
              <a:pPr>
                <a:lnSpc>
                  <a:spcPct val="150000"/>
                </a:lnSpc>
                <a:buClr>
                  <a:schemeClr val="dk1"/>
                </a:buClr>
                <a:buSzPts val="1100"/>
              </a:pPr>
              <a:r>
                <a:rPr lang="en-AU" sz="1400" b="1" dirty="0">
                  <a:solidFill>
                    <a:schemeClr val="bg1">
                      <a:lumMod val="75000"/>
                      <a:lumOff val="25000"/>
                    </a:schemeClr>
                  </a:solidFill>
                  <a:latin typeface="Roboto"/>
                  <a:ea typeface="Roboto"/>
                  <a:cs typeface="Roboto"/>
                  <a:sym typeface="Roboto"/>
                </a:rPr>
                <a:t>Optimised Transport Solutions</a:t>
              </a:r>
              <a:endParaRPr sz="1400" b="1" dirty="0">
                <a:solidFill>
                  <a:schemeClr val="bg1">
                    <a:lumMod val="75000"/>
                    <a:lumOff val="25000"/>
                  </a:schemeClr>
                </a:solidFill>
                <a:latin typeface="Roboto"/>
                <a:ea typeface="Roboto"/>
                <a:cs typeface="Roboto"/>
                <a:sym typeface="Roboto"/>
              </a:endParaRPr>
            </a:p>
          </p:txBody>
        </p:sp>
        <p:pic>
          <p:nvPicPr>
            <p:cNvPr id="85" name="Google Shape;85;g1040504f4ff_0_16"/>
            <p:cNvPicPr/>
            <p:nvPr/>
          </p:nvPicPr>
          <p:blipFill rotWithShape="1">
            <a:blip r:embed="rId3">
              <a:alphaModFix/>
            </a:blip>
            <a:srcRect r="10323"/>
            <a:stretch/>
          </p:blipFill>
          <p:spPr>
            <a:xfrm>
              <a:off x="912038" y="1450835"/>
              <a:ext cx="2334071" cy="1565518"/>
            </a:xfrm>
            <a:prstGeom prst="rect">
              <a:avLst/>
            </a:prstGeom>
            <a:noFill/>
            <a:ln>
              <a:noFill/>
            </a:ln>
            <a:effectLst>
              <a:outerShdw blurRad="254000" dist="67516" dir="2700000" rotWithShape="0">
                <a:srgbClr val="000000">
                  <a:alpha val="29800"/>
                </a:srgbClr>
              </a:outerShdw>
            </a:effectLst>
          </p:spPr>
        </p:pic>
      </p:grpSp>
      <p:sp>
        <p:nvSpPr>
          <p:cNvPr id="70" name="Google Shape;70;g1040504f4ff_0_16"/>
          <p:cNvSpPr txBox="1"/>
          <p:nvPr/>
        </p:nvSpPr>
        <p:spPr>
          <a:xfrm>
            <a:off x="3424464" y="4605475"/>
            <a:ext cx="1982400" cy="1154162"/>
          </a:xfrm>
          <a:prstGeom prst="rect">
            <a:avLst/>
          </a:prstGeom>
          <a:noFill/>
          <a:ln>
            <a:noFill/>
          </a:ln>
        </p:spPr>
        <p:txBody>
          <a:bodyPr spcFirstLastPara="1" wrap="square" lIns="0" tIns="0" rIns="0" bIns="0" anchor="t" anchorCtr="0">
            <a:spAutoFit/>
          </a:bodyPr>
          <a:lstStyle/>
          <a:p>
            <a:pPr>
              <a:lnSpc>
                <a:spcPct val="150000"/>
              </a:lnSpc>
              <a:buClr>
                <a:srgbClr val="000000"/>
              </a:buClr>
              <a:buSzPts val="2000"/>
            </a:pPr>
            <a:r>
              <a:rPr lang="en-US" altLang="zh-CN" sz="1000" dirty="0">
                <a:solidFill>
                  <a:srgbClr val="1C1C3D"/>
                </a:solidFill>
                <a:latin typeface="Roboto"/>
                <a:ea typeface="Roboto"/>
                <a:cs typeface="Roboto"/>
              </a:rPr>
              <a:t>JETRANST sources parts from a select group of China’s high speed rail component manufacturers, bringing high-quality low-cost content into Australia.</a:t>
            </a:r>
            <a:endParaRPr sz="1000" dirty="0">
              <a:solidFill>
                <a:srgbClr val="1C1C3D"/>
              </a:solidFill>
              <a:latin typeface="Roboto"/>
              <a:ea typeface="Roboto"/>
              <a:cs typeface="Roboto"/>
              <a:sym typeface="Roboto"/>
            </a:endParaRPr>
          </a:p>
        </p:txBody>
      </p:sp>
      <p:sp>
        <p:nvSpPr>
          <p:cNvPr id="71" name="Google Shape;71;g1040504f4ff_0_16"/>
          <p:cNvSpPr txBox="1"/>
          <p:nvPr/>
        </p:nvSpPr>
        <p:spPr>
          <a:xfrm>
            <a:off x="5807976" y="4605475"/>
            <a:ext cx="1982400" cy="1384995"/>
          </a:xfrm>
          <a:prstGeom prst="rect">
            <a:avLst/>
          </a:prstGeom>
          <a:noFill/>
          <a:ln>
            <a:noFill/>
          </a:ln>
        </p:spPr>
        <p:txBody>
          <a:bodyPr spcFirstLastPara="1" wrap="square" lIns="0" tIns="0" rIns="0" bIns="0" anchor="t" anchorCtr="0">
            <a:spAutoFit/>
          </a:bodyPr>
          <a:lstStyle/>
          <a:p>
            <a:pPr>
              <a:lnSpc>
                <a:spcPct val="150000"/>
              </a:lnSpc>
              <a:buClr>
                <a:srgbClr val="000000"/>
              </a:buClr>
              <a:buSzPts val="2000"/>
            </a:pPr>
            <a:r>
              <a:rPr lang="en-AU" sz="1000" dirty="0">
                <a:solidFill>
                  <a:srgbClr val="1C1C3D"/>
                </a:solidFill>
                <a:latin typeface="Roboto"/>
                <a:ea typeface="Roboto"/>
                <a:cs typeface="Roboto"/>
                <a:sym typeface="Roboto"/>
              </a:rPr>
              <a:t>JETRANSIT’s mgmt. understands the local environment and local state-by-state solutions </a:t>
            </a:r>
            <a:r>
              <a:rPr lang="en-US" altLang="zh-CN" sz="1000" dirty="0">
                <a:solidFill>
                  <a:srgbClr val="1C1C3D"/>
                </a:solidFill>
                <a:latin typeface="Roboto"/>
                <a:ea typeface="Roboto"/>
                <a:cs typeface="Roboto"/>
                <a:sym typeface="Roboto"/>
              </a:rPr>
              <a:t>wi</a:t>
            </a:r>
            <a:r>
              <a:rPr lang="en-US" altLang="zh-CN" sz="1000" dirty="0">
                <a:solidFill>
                  <a:srgbClr val="1C1C3D"/>
                </a:solidFill>
                <a:latin typeface="Roboto"/>
                <a:ea typeface="Roboto"/>
                <a:cs typeface="Roboto"/>
              </a:rPr>
              <a:t>th facilities in Melbourne, Sydney and Brisbane ready to deliver local content requirements.</a:t>
            </a:r>
            <a:endParaRPr sz="1000" dirty="0">
              <a:solidFill>
                <a:srgbClr val="1C1C3D"/>
              </a:solidFill>
              <a:latin typeface="Roboto"/>
              <a:ea typeface="Roboto"/>
              <a:cs typeface="Roboto"/>
              <a:sym typeface="Roboto"/>
            </a:endParaRPr>
          </a:p>
        </p:txBody>
      </p:sp>
      <p:sp>
        <p:nvSpPr>
          <p:cNvPr id="72" name="Google Shape;72;g1040504f4ff_0_16"/>
          <p:cNvSpPr txBox="1"/>
          <p:nvPr/>
        </p:nvSpPr>
        <p:spPr>
          <a:xfrm>
            <a:off x="8191488" y="4611454"/>
            <a:ext cx="1982400" cy="1615827"/>
          </a:xfrm>
          <a:prstGeom prst="rect">
            <a:avLst/>
          </a:prstGeom>
          <a:noFill/>
          <a:ln>
            <a:noFill/>
          </a:ln>
        </p:spPr>
        <p:txBody>
          <a:bodyPr spcFirstLastPara="1" wrap="square" lIns="0" tIns="0" rIns="0" bIns="0" anchor="t" anchorCtr="0">
            <a:spAutoFit/>
          </a:bodyPr>
          <a:lstStyle/>
          <a:p>
            <a:pPr>
              <a:lnSpc>
                <a:spcPct val="150000"/>
              </a:lnSpc>
              <a:buClr>
                <a:schemeClr val="dk1"/>
              </a:buClr>
              <a:buSzPts val="1100"/>
            </a:pPr>
            <a:r>
              <a:rPr lang="en-AU" sz="1000" dirty="0">
                <a:solidFill>
                  <a:srgbClr val="1C1C3D"/>
                </a:solidFill>
                <a:latin typeface="Roboto"/>
                <a:ea typeface="Roboto"/>
                <a:cs typeface="Roboto"/>
                <a:sym typeface="Roboto"/>
              </a:rPr>
              <a:t>Low Cost and Local Content are sometimes can optimize </a:t>
            </a:r>
            <a:r>
              <a:rPr lang="en-AU" sz="1000" dirty="0" err="1">
                <a:solidFill>
                  <a:srgbClr val="1C1C3D"/>
                </a:solidFill>
                <a:latin typeface="Roboto"/>
                <a:ea typeface="Roboto"/>
                <a:cs typeface="Roboto"/>
                <a:sym typeface="Roboto"/>
              </a:rPr>
              <a:t>an</a:t>
            </a:r>
            <a:r>
              <a:rPr lang="en-AU" altLang="zh-CN" sz="1000" dirty="0" err="1">
                <a:solidFill>
                  <a:srgbClr val="1C1C3D"/>
                </a:solidFill>
                <a:latin typeface="Roboto"/>
                <a:ea typeface="Roboto"/>
                <a:cs typeface="Roboto"/>
                <a:sym typeface="Roboto"/>
              </a:rPr>
              <a:t>directly</a:t>
            </a:r>
            <a:r>
              <a:rPr lang="en-AU" altLang="zh-CN" sz="1000" dirty="0">
                <a:solidFill>
                  <a:srgbClr val="1C1C3D"/>
                </a:solidFill>
                <a:latin typeface="Roboto"/>
                <a:ea typeface="Roboto"/>
                <a:cs typeface="Roboto"/>
                <a:sym typeface="Roboto"/>
              </a:rPr>
              <a:t> competing demands. JETRANSIT </a:t>
            </a:r>
            <a:r>
              <a:rPr lang="en-AU" sz="1000" dirty="0">
                <a:solidFill>
                  <a:srgbClr val="1C1C3D"/>
                </a:solidFill>
                <a:latin typeface="Roboto"/>
                <a:ea typeface="Roboto"/>
                <a:cs typeface="Roboto"/>
                <a:sym typeface="Roboto"/>
              </a:rPr>
              <a:t> intelligent mix to deliver all customer requirements.</a:t>
            </a:r>
            <a:endParaRPr sz="1000" dirty="0">
              <a:solidFill>
                <a:srgbClr val="1C1C3D"/>
              </a:solidFill>
              <a:latin typeface="Roboto"/>
              <a:ea typeface="Roboto"/>
              <a:cs typeface="Roboto"/>
              <a:sym typeface="Roboto"/>
            </a:endParaRPr>
          </a:p>
          <a:p>
            <a:pPr>
              <a:lnSpc>
                <a:spcPct val="150000"/>
              </a:lnSpc>
              <a:buClr>
                <a:schemeClr val="dk1"/>
              </a:buClr>
              <a:buSzPts val="1100"/>
            </a:pPr>
            <a:endParaRPr sz="1000" dirty="0">
              <a:latin typeface="Roboto"/>
              <a:ea typeface="Roboto"/>
              <a:cs typeface="Roboto"/>
              <a:sym typeface="Roboto"/>
            </a:endParaRPr>
          </a:p>
          <a:p>
            <a:pPr>
              <a:lnSpc>
                <a:spcPct val="150000"/>
              </a:lnSpc>
              <a:buClr>
                <a:srgbClr val="000000"/>
              </a:buClr>
              <a:buSzPts val="2000"/>
            </a:pPr>
            <a:endParaRPr sz="1000" dirty="0">
              <a:latin typeface="Roboto"/>
              <a:ea typeface="Roboto"/>
              <a:cs typeface="Roboto"/>
              <a:sym typeface="Roboto"/>
            </a:endParaRPr>
          </a:p>
        </p:txBody>
      </p:sp>
      <p:sp>
        <p:nvSpPr>
          <p:cNvPr id="73" name="Google Shape;73;g1040504f4ff_0_16"/>
          <p:cNvSpPr txBox="1"/>
          <p:nvPr/>
        </p:nvSpPr>
        <p:spPr>
          <a:xfrm>
            <a:off x="3504268" y="3925569"/>
            <a:ext cx="1928250" cy="172355"/>
          </a:xfrm>
          <a:prstGeom prst="rect">
            <a:avLst/>
          </a:prstGeom>
          <a:noFill/>
          <a:ln>
            <a:noFill/>
          </a:ln>
        </p:spPr>
        <p:txBody>
          <a:bodyPr spcFirstLastPara="1" wrap="square" lIns="0" tIns="0" rIns="0" bIns="0" anchor="t" anchorCtr="0">
            <a:spAutoFit/>
          </a:bodyPr>
          <a:lstStyle/>
          <a:p>
            <a:pPr>
              <a:lnSpc>
                <a:spcPct val="80000"/>
              </a:lnSpc>
              <a:buClr>
                <a:schemeClr val="dk1"/>
              </a:buClr>
              <a:buSzPts val="1100"/>
            </a:pPr>
            <a:r>
              <a:rPr lang="en-AU" sz="1400" b="1" dirty="0">
                <a:solidFill>
                  <a:schemeClr val="bg1">
                    <a:lumMod val="75000"/>
                    <a:lumOff val="25000"/>
                  </a:schemeClr>
                </a:solidFill>
                <a:latin typeface="Roboto"/>
                <a:ea typeface="Roboto"/>
                <a:cs typeface="Roboto"/>
                <a:sym typeface="Roboto"/>
              </a:rPr>
              <a:t>Low-Cost Parts</a:t>
            </a:r>
            <a:endParaRPr sz="1400" b="1" dirty="0">
              <a:solidFill>
                <a:schemeClr val="bg1">
                  <a:lumMod val="75000"/>
                  <a:lumOff val="25000"/>
                </a:schemeClr>
              </a:solidFill>
              <a:latin typeface="Roboto"/>
              <a:ea typeface="Roboto"/>
              <a:cs typeface="Roboto"/>
              <a:sym typeface="Roboto"/>
            </a:endParaRPr>
          </a:p>
        </p:txBody>
      </p:sp>
      <p:sp>
        <p:nvSpPr>
          <p:cNvPr id="74" name="Google Shape;74;g1040504f4ff_0_16"/>
          <p:cNvSpPr txBox="1"/>
          <p:nvPr/>
        </p:nvSpPr>
        <p:spPr>
          <a:xfrm>
            <a:off x="5901129" y="3925569"/>
            <a:ext cx="1928250" cy="172355"/>
          </a:xfrm>
          <a:prstGeom prst="rect">
            <a:avLst/>
          </a:prstGeom>
          <a:noFill/>
          <a:ln>
            <a:noFill/>
          </a:ln>
        </p:spPr>
        <p:txBody>
          <a:bodyPr spcFirstLastPara="1" wrap="square" lIns="0" tIns="0" rIns="0" bIns="0" anchor="t" anchorCtr="0">
            <a:spAutoFit/>
          </a:bodyPr>
          <a:lstStyle/>
          <a:p>
            <a:pPr>
              <a:lnSpc>
                <a:spcPct val="80000"/>
              </a:lnSpc>
              <a:buClr>
                <a:schemeClr val="dk1"/>
              </a:buClr>
              <a:buSzPts val="1100"/>
            </a:pPr>
            <a:r>
              <a:rPr lang="en-AU" sz="1400" b="1" dirty="0">
                <a:solidFill>
                  <a:schemeClr val="bg1">
                    <a:lumMod val="75000"/>
                    <a:lumOff val="25000"/>
                  </a:schemeClr>
                </a:solidFill>
                <a:latin typeface="Roboto"/>
                <a:ea typeface="Roboto"/>
                <a:cs typeface="Roboto"/>
                <a:sym typeface="Roboto"/>
              </a:rPr>
              <a:t>Local Content</a:t>
            </a:r>
            <a:endParaRPr sz="1400" b="1" dirty="0">
              <a:solidFill>
                <a:schemeClr val="bg1">
                  <a:lumMod val="75000"/>
                  <a:lumOff val="25000"/>
                </a:schemeClr>
              </a:solidFill>
              <a:latin typeface="Roboto"/>
              <a:ea typeface="Roboto"/>
              <a:cs typeface="Roboto"/>
              <a:sym typeface="Roboto"/>
            </a:endParaRPr>
          </a:p>
        </p:txBody>
      </p:sp>
      <p:sp>
        <p:nvSpPr>
          <p:cNvPr id="75" name="Google Shape;75;g1040504f4ff_0_16"/>
          <p:cNvSpPr txBox="1"/>
          <p:nvPr/>
        </p:nvSpPr>
        <p:spPr>
          <a:xfrm>
            <a:off x="8257768" y="3926021"/>
            <a:ext cx="1928250" cy="172355"/>
          </a:xfrm>
          <a:prstGeom prst="rect">
            <a:avLst/>
          </a:prstGeom>
          <a:noFill/>
          <a:ln>
            <a:noFill/>
          </a:ln>
        </p:spPr>
        <p:txBody>
          <a:bodyPr spcFirstLastPara="1" wrap="square" lIns="0" tIns="0" rIns="0" bIns="0" anchor="t" anchorCtr="0">
            <a:spAutoFit/>
          </a:bodyPr>
          <a:lstStyle/>
          <a:p>
            <a:pPr>
              <a:lnSpc>
                <a:spcPct val="80000"/>
              </a:lnSpc>
              <a:buClr>
                <a:schemeClr val="dk1"/>
              </a:buClr>
              <a:buSzPts val="1100"/>
            </a:pPr>
            <a:r>
              <a:rPr lang="en-AU" sz="1400" b="1" dirty="0">
                <a:solidFill>
                  <a:schemeClr val="bg1">
                    <a:lumMod val="75000"/>
                    <a:lumOff val="25000"/>
                  </a:schemeClr>
                </a:solidFill>
                <a:latin typeface="Roboto"/>
                <a:ea typeface="Roboto"/>
                <a:cs typeface="Roboto"/>
                <a:sym typeface="Roboto"/>
              </a:rPr>
              <a:t>Best Value</a:t>
            </a:r>
            <a:endParaRPr sz="1400" b="1" dirty="0">
              <a:solidFill>
                <a:schemeClr val="bg1">
                  <a:lumMod val="75000"/>
                  <a:lumOff val="25000"/>
                </a:schemeClr>
              </a:solidFill>
              <a:latin typeface="Roboto"/>
              <a:ea typeface="Roboto"/>
              <a:cs typeface="Roboto"/>
              <a:sym typeface="Roboto"/>
            </a:endParaRPr>
          </a:p>
        </p:txBody>
      </p:sp>
      <p:sp>
        <p:nvSpPr>
          <p:cNvPr id="76" name="Google Shape;76;g1040504f4ff_0_16"/>
          <p:cNvSpPr txBox="1"/>
          <p:nvPr/>
        </p:nvSpPr>
        <p:spPr>
          <a:xfrm>
            <a:off x="3507564" y="3423905"/>
            <a:ext cx="471750" cy="172355"/>
          </a:xfrm>
          <a:prstGeom prst="rect">
            <a:avLst/>
          </a:prstGeom>
          <a:noFill/>
          <a:ln>
            <a:noFill/>
          </a:ln>
        </p:spPr>
        <p:txBody>
          <a:bodyPr spcFirstLastPara="1" wrap="square" lIns="0" tIns="0" rIns="0" bIns="0" anchor="t" anchorCtr="0">
            <a:spAutoFit/>
          </a:bodyPr>
          <a:lstStyle/>
          <a:p>
            <a:pPr>
              <a:lnSpc>
                <a:spcPct val="80000"/>
              </a:lnSpc>
              <a:buClr>
                <a:srgbClr val="000000"/>
              </a:buClr>
              <a:buSzPts val="2800"/>
            </a:pPr>
            <a:r>
              <a:rPr lang="en-AU" sz="1400" b="1" dirty="0">
                <a:latin typeface="Roboto"/>
                <a:ea typeface="Roboto"/>
                <a:cs typeface="Roboto"/>
                <a:sym typeface="Roboto"/>
              </a:rPr>
              <a:t>02</a:t>
            </a:r>
            <a:endParaRPr sz="1400" b="1" dirty="0">
              <a:latin typeface="Roboto"/>
              <a:ea typeface="Roboto"/>
              <a:cs typeface="Roboto"/>
              <a:sym typeface="Roboto"/>
            </a:endParaRPr>
          </a:p>
        </p:txBody>
      </p:sp>
      <p:sp>
        <p:nvSpPr>
          <p:cNvPr id="77" name="Google Shape;77;g1040504f4ff_0_16"/>
          <p:cNvSpPr txBox="1"/>
          <p:nvPr/>
        </p:nvSpPr>
        <p:spPr>
          <a:xfrm>
            <a:off x="5901129" y="3432894"/>
            <a:ext cx="471750" cy="172355"/>
          </a:xfrm>
          <a:prstGeom prst="rect">
            <a:avLst/>
          </a:prstGeom>
          <a:noFill/>
          <a:ln>
            <a:noFill/>
          </a:ln>
        </p:spPr>
        <p:txBody>
          <a:bodyPr spcFirstLastPara="1" wrap="square" lIns="0" tIns="0" rIns="0" bIns="0" anchor="t" anchorCtr="0">
            <a:spAutoFit/>
          </a:bodyPr>
          <a:lstStyle/>
          <a:p>
            <a:pPr>
              <a:lnSpc>
                <a:spcPct val="80000"/>
              </a:lnSpc>
              <a:buClr>
                <a:srgbClr val="000000"/>
              </a:buClr>
              <a:buSzPts val="2800"/>
            </a:pPr>
            <a:r>
              <a:rPr lang="en-AU" sz="1400" b="1" dirty="0">
                <a:latin typeface="Roboto"/>
                <a:ea typeface="Roboto"/>
                <a:cs typeface="Roboto"/>
                <a:sym typeface="Roboto"/>
              </a:rPr>
              <a:t>03</a:t>
            </a:r>
            <a:endParaRPr sz="1400" b="1" dirty="0">
              <a:latin typeface="Roboto"/>
              <a:ea typeface="Roboto"/>
              <a:cs typeface="Roboto"/>
              <a:sym typeface="Roboto"/>
            </a:endParaRPr>
          </a:p>
        </p:txBody>
      </p:sp>
      <p:sp>
        <p:nvSpPr>
          <p:cNvPr id="78" name="Google Shape;78;g1040504f4ff_0_16"/>
          <p:cNvSpPr txBox="1"/>
          <p:nvPr/>
        </p:nvSpPr>
        <p:spPr>
          <a:xfrm>
            <a:off x="8268524" y="3434548"/>
            <a:ext cx="471750" cy="172355"/>
          </a:xfrm>
          <a:prstGeom prst="rect">
            <a:avLst/>
          </a:prstGeom>
          <a:noFill/>
          <a:ln>
            <a:noFill/>
          </a:ln>
        </p:spPr>
        <p:txBody>
          <a:bodyPr spcFirstLastPara="1" wrap="square" lIns="0" tIns="0" rIns="0" bIns="0" anchor="t" anchorCtr="0">
            <a:spAutoFit/>
          </a:bodyPr>
          <a:lstStyle/>
          <a:p>
            <a:pPr>
              <a:lnSpc>
                <a:spcPct val="80000"/>
              </a:lnSpc>
              <a:buClr>
                <a:srgbClr val="000000"/>
              </a:buClr>
              <a:buSzPts val="2800"/>
            </a:pPr>
            <a:r>
              <a:rPr lang="en-AU" sz="1400" b="1" dirty="0">
                <a:latin typeface="Roboto"/>
                <a:ea typeface="Roboto"/>
                <a:cs typeface="Roboto"/>
                <a:sym typeface="Roboto"/>
              </a:rPr>
              <a:t>04</a:t>
            </a:r>
            <a:endParaRPr sz="1400" b="1" dirty="0">
              <a:latin typeface="Roboto"/>
              <a:ea typeface="Roboto"/>
              <a:cs typeface="Roboto"/>
              <a:sym typeface="Roboto"/>
            </a:endParaRPr>
          </a:p>
        </p:txBody>
      </p:sp>
      <p:sp>
        <p:nvSpPr>
          <p:cNvPr id="11" name="TextBox 10">
            <a:extLst>
              <a:ext uri="{FF2B5EF4-FFF2-40B4-BE49-F238E27FC236}">
                <a16:creationId xmlns:a16="http://schemas.microsoft.com/office/drawing/2014/main" id="{3F6C4C97-9352-62D3-4E1A-84ABA98AA90B}"/>
              </a:ext>
            </a:extLst>
          </p:cNvPr>
          <p:cNvSpPr txBox="1"/>
          <p:nvPr/>
        </p:nvSpPr>
        <p:spPr>
          <a:xfrm>
            <a:off x="352181" y="5832421"/>
            <a:ext cx="22081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5</a:t>
            </a:fld>
            <a:endParaRPr lang="en-AU" sz="1200" dirty="0">
              <a:solidFill>
                <a:schemeClr val="bg1"/>
              </a:solidFill>
              <a:latin typeface="Montserrat" pitchFamily="2" charset="77"/>
            </a:endParaRPr>
          </a:p>
        </p:txBody>
      </p:sp>
      <p:sp>
        <p:nvSpPr>
          <p:cNvPr id="8" name="TextBox 7">
            <a:extLst>
              <a:ext uri="{FF2B5EF4-FFF2-40B4-BE49-F238E27FC236}">
                <a16:creationId xmlns:a16="http://schemas.microsoft.com/office/drawing/2014/main" id="{C3F4593B-A05E-F23F-C794-2E165A886C29}"/>
              </a:ext>
            </a:extLst>
          </p:cNvPr>
          <p:cNvSpPr txBox="1"/>
          <p:nvPr/>
        </p:nvSpPr>
        <p:spPr>
          <a:xfrm>
            <a:off x="879128" y="239903"/>
            <a:ext cx="609669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defRPr sz="3600">
                <a:solidFill>
                  <a:srgbClr val="FFFFFF"/>
                </a:solidFill>
                <a:latin typeface="Helvetica"/>
                <a:ea typeface="Helvetica"/>
                <a:cs typeface="Helvetica"/>
                <a:sym typeface="Helvetica"/>
              </a:defRPr>
            </a:pPr>
            <a:r>
              <a:rPr lang="en-AU" b="1" u="sng" dirty="0">
                <a:solidFill>
                  <a:srgbClr val="002551"/>
                </a:solidFill>
                <a:latin typeface="Montserrat" pitchFamily="2" charset="77"/>
              </a:rPr>
              <a:t>CUSTOMER VALUE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徽标&#10;&#10;描述已自动生成">
            <a:extLst>
              <a:ext uri="{FF2B5EF4-FFF2-40B4-BE49-F238E27FC236}">
                <a16:creationId xmlns:a16="http://schemas.microsoft.com/office/drawing/2014/main" id="{9E5A8752-7BE9-8BEA-4B89-3E46CCB45C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3"/>
          <a:stretch/>
        </p:blipFill>
        <p:spPr>
          <a:xfrm>
            <a:off x="984250" y="4030992"/>
            <a:ext cx="11207750" cy="2416969"/>
          </a:xfrm>
          <a:prstGeom prst="rect">
            <a:avLst/>
          </a:prstGeom>
        </p:spPr>
      </p:pic>
      <p:sp>
        <p:nvSpPr>
          <p:cNvPr id="50" name="矩形 49">
            <a:extLst>
              <a:ext uri="{FF2B5EF4-FFF2-40B4-BE49-F238E27FC236}">
                <a16:creationId xmlns:a16="http://schemas.microsoft.com/office/drawing/2014/main" id="{80EA03B5-1892-14AF-1750-9E417ADB0CE5}"/>
              </a:ext>
            </a:extLst>
          </p:cNvPr>
          <p:cNvSpPr/>
          <p:nvPr/>
        </p:nvSpPr>
        <p:spPr>
          <a:xfrm>
            <a:off x="6179784" y="1043400"/>
            <a:ext cx="6012216" cy="3184333"/>
          </a:xfrm>
          <a:prstGeom prst="rect">
            <a:avLst/>
          </a:prstGeom>
          <a:gradFill flip="none" rotWithShape="1">
            <a:gsLst>
              <a:gs pos="15000">
                <a:srgbClr val="6AE5A1">
                  <a:alpha val="8000"/>
                </a:srgbClr>
              </a:gs>
              <a:gs pos="0">
                <a:srgbClr val="6AE5A1">
                  <a:alpha val="0"/>
                </a:srgbClr>
              </a:gs>
              <a:gs pos="59000">
                <a:srgbClr val="6AE5A1">
                  <a:alpha val="74000"/>
                </a:srgbClr>
              </a:gs>
              <a:gs pos="80000">
                <a:srgbClr val="6AE5A1">
                  <a:alpha val="81000"/>
                </a:srgbClr>
              </a:gs>
              <a:gs pos="100000">
                <a:srgbClr val="6AE5A1"/>
              </a:gs>
            </a:gsLst>
            <a:lin ang="0" scaled="1"/>
            <a:tileRect/>
          </a:gradFill>
          <a:ln w="127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65" name="Data and Fact"/>
          <p:cNvSpPr txBox="1"/>
          <p:nvPr/>
        </p:nvSpPr>
        <p:spPr>
          <a:xfrm>
            <a:off x="1576680" y="1268498"/>
            <a:ext cx="4553262" cy="166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3600">
                <a:solidFill>
                  <a:srgbClr val="FFFFFF"/>
                </a:solidFill>
                <a:latin typeface="Helvetica"/>
                <a:ea typeface="Helvetica"/>
                <a:cs typeface="Helvetica"/>
                <a:sym typeface="Helvetica"/>
              </a:defRPr>
            </a:pPr>
            <a:r>
              <a:rPr lang="en-AU" b="1" u="sng" dirty="0">
                <a:solidFill>
                  <a:srgbClr val="002551"/>
                </a:solidFill>
                <a:latin typeface="Montserrat" pitchFamily="2" charset="77"/>
              </a:rPr>
              <a:t>CURRENT &amp; PREVIOUS</a:t>
            </a:r>
            <a:r>
              <a:rPr lang="en-AU" u="sng" dirty="0">
                <a:solidFill>
                  <a:srgbClr val="1C1C3D"/>
                </a:solidFill>
                <a:latin typeface="Montserrat" pitchFamily="2" charset="77"/>
              </a:rPr>
              <a:t> </a:t>
            </a:r>
          </a:p>
          <a:p>
            <a:pPr>
              <a:defRPr sz="3600">
                <a:solidFill>
                  <a:srgbClr val="FFFFFF"/>
                </a:solidFill>
                <a:latin typeface="Helvetica"/>
                <a:ea typeface="Helvetica"/>
                <a:cs typeface="Helvetica"/>
                <a:sym typeface="Helvetica"/>
              </a:defRPr>
            </a:pPr>
            <a:r>
              <a:rPr lang="en-AU" b="1" u="sng" dirty="0">
                <a:solidFill>
                  <a:srgbClr val="002551"/>
                </a:solidFill>
                <a:latin typeface="Montserrat" pitchFamily="2" charset="77"/>
              </a:rPr>
              <a:t>PROJECTS</a:t>
            </a:r>
          </a:p>
        </p:txBody>
      </p:sp>
      <p:sp>
        <p:nvSpPr>
          <p:cNvPr id="366" name="Maecenas rhoncus, augue nec tem convallis, neque est efficitur velit, in tincidunt urna risusan sit amet libero. Aliquam arcu est, mollis id eni vitae, ullamcorper luctus justo.…"/>
          <p:cNvSpPr txBox="1"/>
          <p:nvPr/>
        </p:nvSpPr>
        <p:spPr>
          <a:xfrm>
            <a:off x="1576680" y="3332479"/>
            <a:ext cx="3352785" cy="11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71450" indent="-171450">
              <a:lnSpc>
                <a:spcPct val="150000"/>
              </a:lnSpc>
              <a:buFont typeface="Arial" panose="020B0604020202020204" pitchFamily="34" charset="0"/>
              <a:buChar char="•"/>
              <a:defRPr sz="1100">
                <a:solidFill>
                  <a:srgbClr val="FFFFFF"/>
                </a:solidFill>
                <a:latin typeface="Helvetica"/>
                <a:ea typeface="Helvetica"/>
                <a:cs typeface="Helvetica"/>
                <a:sym typeface="Helvetica"/>
              </a:defRPr>
            </a:pPr>
            <a:r>
              <a:rPr lang="en-AU"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Supply into most Australian states</a:t>
            </a:r>
            <a:endParaRPr lang="en-AU"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50000"/>
              </a:lnSpc>
              <a:buFont typeface="Arial" panose="020B0604020202020204" pitchFamily="34" charset="0"/>
              <a:buChar char="•"/>
              <a:defRPr sz="1100">
                <a:solidFill>
                  <a:srgbClr val="FFFFFF"/>
                </a:solidFill>
                <a:latin typeface="Helvetica"/>
                <a:ea typeface="Helvetica"/>
                <a:cs typeface="Helvetica"/>
                <a:sym typeface="Helvetica"/>
              </a:defRPr>
            </a:pPr>
            <a:r>
              <a:rPr lang="en-AU" sz="1400" dirty="0">
                <a:solidFill>
                  <a:srgbClr val="1C1C3D"/>
                </a:solidFill>
                <a:latin typeface="Roboto" panose="02000000000000000000" pitchFamily="2" charset="0"/>
                <a:ea typeface="Roboto" panose="02000000000000000000" pitchFamily="2" charset="0"/>
                <a:cs typeface="Roboto" panose="02000000000000000000" pitchFamily="2" charset="0"/>
              </a:rPr>
              <a:t>Large range of products</a:t>
            </a:r>
            <a:r>
              <a:rPr lang="en-AU" dirty="0">
                <a:solidFill>
                  <a:srgbClr val="1C1C3D"/>
                </a:solidFill>
                <a:latin typeface="Roboto" panose="02000000000000000000" pitchFamily="2" charset="0"/>
                <a:ea typeface="Roboto" panose="02000000000000000000" pitchFamily="2" charset="0"/>
                <a:cs typeface="Roboto" panose="02000000000000000000" pitchFamily="2" charset="0"/>
              </a:rPr>
              <a:t>.</a:t>
            </a:r>
          </a:p>
          <a:p>
            <a:pPr>
              <a:lnSpc>
                <a:spcPct val="150000"/>
              </a:lnSpc>
              <a:defRPr sz="1100">
                <a:solidFill>
                  <a:srgbClr val="FFFFFF"/>
                </a:solidFill>
                <a:latin typeface="Helvetica"/>
                <a:ea typeface="Helvetica"/>
                <a:cs typeface="Helvetica"/>
                <a:sym typeface="Helvetica"/>
              </a:defRPr>
            </a:pPr>
            <a:endParaRPr lang="en-AU" dirty="0">
              <a:solidFill>
                <a:srgbClr val="1C1C3D"/>
              </a:solidFill>
              <a:latin typeface="Montserrat" pitchFamily="2" charset="77"/>
            </a:endParaRPr>
          </a:p>
          <a:p>
            <a:pPr>
              <a:lnSpc>
                <a:spcPct val="150000"/>
              </a:lnSpc>
              <a:defRPr sz="1100">
                <a:solidFill>
                  <a:srgbClr val="FFFFFF"/>
                </a:solidFill>
                <a:latin typeface="Helvetica"/>
                <a:ea typeface="Helvetica"/>
                <a:cs typeface="Helvetica"/>
                <a:sym typeface="Helvetica"/>
              </a:defRPr>
            </a:pPr>
            <a:endParaRPr dirty="0">
              <a:solidFill>
                <a:srgbClr val="1C1C3D"/>
              </a:solidFill>
              <a:latin typeface="Montserrat" pitchFamily="2" charset="77"/>
            </a:endParaRPr>
          </a:p>
        </p:txBody>
      </p:sp>
      <p:sp>
        <p:nvSpPr>
          <p:cNvPr id="377" name="Slide Number"/>
          <p:cNvSpPr txBox="1">
            <a:spLocks noGrp="1"/>
          </p:cNvSpPr>
          <p:nvPr>
            <p:ph type="sldNum" sz="quarter" idx="2"/>
          </p:nvPr>
        </p:nvSpPr>
        <p:spPr>
          <a:xfrm>
            <a:off x="427814" y="5793508"/>
            <a:ext cx="156508" cy="2759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fld id="{86CB4B4D-7CA3-9044-876B-883B54F8677D}" type="slidenum">
              <a:rPr>
                <a:latin typeface="Montserrat" pitchFamily="2" charset="77"/>
              </a:rPr>
              <a:t>6</a:t>
            </a:fld>
            <a:endParaRPr dirty="0">
              <a:latin typeface="Montserrat" pitchFamily="2" charset="77"/>
            </a:endParaRPr>
          </a:p>
        </p:txBody>
      </p:sp>
      <p:sp>
        <p:nvSpPr>
          <p:cNvPr id="12" name="object 9">
            <a:extLst>
              <a:ext uri="{FF2B5EF4-FFF2-40B4-BE49-F238E27FC236}">
                <a16:creationId xmlns:a16="http://schemas.microsoft.com/office/drawing/2014/main" id="{DEB31CC3-2189-C057-DAE8-77EBC8D6B5AE}"/>
              </a:ext>
            </a:extLst>
          </p:cNvPr>
          <p:cNvSpPr txBox="1"/>
          <p:nvPr/>
        </p:nvSpPr>
        <p:spPr>
          <a:xfrm>
            <a:off x="9317411" y="1297724"/>
            <a:ext cx="2336925" cy="2597506"/>
          </a:xfrm>
          <a:prstGeom prst="rect">
            <a:avLst/>
          </a:prstGeom>
          <a:ln>
            <a:noFill/>
          </a:ln>
          <a:effectLst>
            <a:outerShdw blurRad="508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vert="horz" wrap="square" lIns="0" tIns="6350" rIns="0" bIns="0" rtlCol="0">
            <a:spAutoFit/>
          </a:bodyPr>
          <a:lstStyle/>
          <a:p>
            <a:pPr marL="292100" indent="-285750">
              <a:lnSpc>
                <a:spcPct val="200000"/>
              </a:lnSpc>
              <a:spcBef>
                <a:spcPts val="50"/>
              </a:spcBef>
              <a:buFont typeface="Arial" panose="020B0604020202020204" pitchFamily="34" charset="0"/>
              <a:buChar char="•"/>
            </a:pPr>
            <a:r>
              <a:rPr sz="1700" spc="-18" dirty="0">
                <a:solidFill>
                  <a:schemeClr val="tx1"/>
                </a:solidFill>
                <a:latin typeface="Roboto" panose="02000000000000000000" pitchFamily="2" charset="0"/>
                <a:ea typeface="Roboto" panose="02000000000000000000" pitchFamily="2" charset="0"/>
              </a:rPr>
              <a:t>NSW NIF</a:t>
            </a:r>
            <a:endParaRPr lang="en-AU" sz="1700" spc="-18" dirty="0">
              <a:solidFill>
                <a:schemeClr val="tx1"/>
              </a:solidFill>
              <a:latin typeface="Roboto" panose="02000000000000000000" pitchFamily="2" charset="0"/>
              <a:ea typeface="Roboto" panose="02000000000000000000" pitchFamily="2" charset="0"/>
            </a:endParaRPr>
          </a:p>
          <a:p>
            <a:pPr marL="292100" indent="-285750">
              <a:lnSpc>
                <a:spcPct val="200000"/>
              </a:lnSpc>
              <a:spcBef>
                <a:spcPts val="50"/>
              </a:spcBef>
              <a:buFont typeface="Arial" panose="020B0604020202020204" pitchFamily="34" charset="0"/>
              <a:buChar char="•"/>
            </a:pPr>
            <a:r>
              <a:rPr lang="en-AU" sz="1700" spc="-18" dirty="0">
                <a:solidFill>
                  <a:schemeClr val="tx1"/>
                </a:solidFill>
                <a:latin typeface="Roboto" panose="02000000000000000000" pitchFamily="2" charset="0"/>
                <a:ea typeface="Roboto" panose="02000000000000000000" pitchFamily="2" charset="0"/>
              </a:rPr>
              <a:t>VIC LRV</a:t>
            </a:r>
          </a:p>
          <a:p>
            <a:pPr marL="292100" indent="-285750">
              <a:lnSpc>
                <a:spcPct val="200000"/>
              </a:lnSpc>
              <a:spcBef>
                <a:spcPts val="50"/>
              </a:spcBef>
              <a:buFont typeface="Arial" panose="020B0604020202020204" pitchFamily="34" charset="0"/>
              <a:buChar char="•"/>
            </a:pPr>
            <a:r>
              <a:rPr lang="en-AU" sz="1700" spc="-18" dirty="0">
                <a:solidFill>
                  <a:schemeClr val="tx1"/>
                </a:solidFill>
                <a:latin typeface="Roboto" panose="02000000000000000000" pitchFamily="2" charset="0"/>
                <a:ea typeface="Roboto" panose="02000000000000000000" pitchFamily="2" charset="0"/>
                <a:sym typeface="Arial"/>
              </a:rPr>
              <a:t>VIC VLOCITY</a:t>
            </a:r>
          </a:p>
          <a:p>
            <a:pPr marL="292100" indent="-285750">
              <a:lnSpc>
                <a:spcPct val="200000"/>
              </a:lnSpc>
              <a:spcBef>
                <a:spcPts val="50"/>
              </a:spcBef>
              <a:buFont typeface="Arial" panose="020B0604020202020204" pitchFamily="34" charset="0"/>
              <a:buChar char="•"/>
            </a:pPr>
            <a:r>
              <a:rPr lang="en-US" sz="1700" spc="-18" dirty="0">
                <a:solidFill>
                  <a:schemeClr val="tx1"/>
                </a:solidFill>
                <a:latin typeface="Roboto" panose="02000000000000000000" pitchFamily="2" charset="0"/>
                <a:ea typeface="Roboto" panose="02000000000000000000" pitchFamily="2" charset="0"/>
              </a:rPr>
              <a:t>WAPTA</a:t>
            </a:r>
          </a:p>
          <a:p>
            <a:pPr marL="292100" indent="-285750">
              <a:lnSpc>
                <a:spcPct val="200000"/>
              </a:lnSpc>
              <a:spcBef>
                <a:spcPts val="50"/>
              </a:spcBef>
              <a:buFont typeface="Arial" panose="020B0604020202020204" pitchFamily="34" charset="0"/>
              <a:buChar char="•"/>
            </a:pPr>
            <a:r>
              <a:rPr lang="en-US" sz="1700" spc="-18" dirty="0">
                <a:solidFill>
                  <a:schemeClr val="tx1"/>
                </a:solidFill>
                <a:latin typeface="Roboto" panose="02000000000000000000" pitchFamily="2" charset="0"/>
                <a:ea typeface="Roboto" panose="02000000000000000000" pitchFamily="2" charset="0"/>
              </a:rPr>
              <a:t>QR IMU &amp; SMU</a:t>
            </a:r>
            <a:endParaRPr lang="en-AU" sz="1700" spc="-18" dirty="0">
              <a:solidFill>
                <a:schemeClr val="tx1"/>
              </a:solidFill>
              <a:latin typeface="Roboto" panose="02000000000000000000" pitchFamily="2" charset="0"/>
              <a:ea typeface="Roboto" panose="02000000000000000000" pitchFamily="2" charset="0"/>
              <a:sym typeface="Arial"/>
            </a:endParaRPr>
          </a:p>
        </p:txBody>
      </p:sp>
      <p:sp>
        <p:nvSpPr>
          <p:cNvPr id="22" name="object 4">
            <a:extLst>
              <a:ext uri="{FF2B5EF4-FFF2-40B4-BE49-F238E27FC236}">
                <a16:creationId xmlns:a16="http://schemas.microsoft.com/office/drawing/2014/main" id="{3BEB0696-DBA6-4B45-B7EA-25A9DE647A65}"/>
              </a:ext>
            </a:extLst>
          </p:cNvPr>
          <p:cNvSpPr txBox="1"/>
          <p:nvPr/>
        </p:nvSpPr>
        <p:spPr>
          <a:xfrm>
            <a:off x="6968172" y="1589572"/>
            <a:ext cx="2299397" cy="2048638"/>
          </a:xfrm>
          <a:prstGeom prst="rect">
            <a:avLst/>
          </a:prstGeom>
          <a:effectLst>
            <a:outerShdw blurRad="50800" dir="5400000" algn="t" rotWithShape="0">
              <a:prstClr val="black">
                <a:alpha val="40000"/>
              </a:prstClr>
            </a:outerShdw>
          </a:effectLst>
        </p:spPr>
        <p:txBody>
          <a:bodyPr vert="horz" wrap="square" lIns="0" tIns="6350" rIns="0" bIns="0" rtlCol="0">
            <a:spAutoFit/>
          </a:bodyPr>
          <a:lstStyle/>
          <a:p>
            <a:pPr marL="292100" indent="-285750">
              <a:lnSpc>
                <a:spcPct val="200000"/>
              </a:lnSpc>
              <a:spcBef>
                <a:spcPts val="50"/>
              </a:spcBef>
              <a:buFont typeface="Arial" panose="020B0604020202020204" pitchFamily="34" charset="0"/>
              <a:buChar char="•"/>
            </a:pPr>
            <a:r>
              <a:rPr sz="1700" spc="-18" dirty="0">
                <a:solidFill>
                  <a:schemeClr val="tx1"/>
                </a:solidFill>
                <a:latin typeface="Roboto" panose="02000000000000000000" pitchFamily="2" charset="0"/>
                <a:ea typeface="Roboto" panose="02000000000000000000" pitchFamily="2" charset="0"/>
                <a:cs typeface="DejaVu Sans"/>
              </a:rPr>
              <a:t>VIC</a:t>
            </a:r>
            <a:r>
              <a:rPr sz="1700" spc="-50" dirty="0">
                <a:solidFill>
                  <a:schemeClr val="tx1"/>
                </a:solidFill>
                <a:latin typeface="Roboto" panose="02000000000000000000" pitchFamily="2" charset="0"/>
                <a:ea typeface="Roboto" panose="02000000000000000000" pitchFamily="2" charset="0"/>
                <a:cs typeface="DejaVu Sans"/>
              </a:rPr>
              <a:t> </a:t>
            </a:r>
            <a:r>
              <a:rPr sz="1700" spc="-55" dirty="0">
                <a:solidFill>
                  <a:schemeClr val="tx1"/>
                </a:solidFill>
                <a:latin typeface="Roboto" panose="02000000000000000000" pitchFamily="2" charset="0"/>
                <a:ea typeface="Roboto" panose="02000000000000000000" pitchFamily="2" charset="0"/>
                <a:cs typeface="DejaVu Sans"/>
              </a:rPr>
              <a:t>HCMT</a:t>
            </a:r>
            <a:endParaRPr lang="en-AU" sz="1700" dirty="0">
              <a:solidFill>
                <a:schemeClr val="tx1"/>
              </a:solidFill>
              <a:latin typeface="Roboto" panose="02000000000000000000" pitchFamily="2" charset="0"/>
              <a:ea typeface="Roboto" panose="02000000000000000000" pitchFamily="2" charset="0"/>
              <a:cs typeface="DejaVu Sans"/>
            </a:endParaRPr>
          </a:p>
          <a:p>
            <a:pPr marL="292100" indent="-285750">
              <a:lnSpc>
                <a:spcPct val="200000"/>
              </a:lnSpc>
              <a:spcBef>
                <a:spcPts val="50"/>
              </a:spcBef>
              <a:buFont typeface="Arial" panose="020B0604020202020204" pitchFamily="34" charset="0"/>
              <a:buChar char="•"/>
            </a:pPr>
            <a:r>
              <a:rPr sz="1700" spc="-38" dirty="0">
                <a:solidFill>
                  <a:schemeClr val="tx1"/>
                </a:solidFill>
                <a:latin typeface="Roboto" panose="02000000000000000000" pitchFamily="2" charset="0"/>
                <a:ea typeface="Roboto" panose="02000000000000000000" pitchFamily="2" charset="0"/>
                <a:cs typeface="DejaVu Sans"/>
              </a:rPr>
              <a:t>SYDNEY</a:t>
            </a:r>
            <a:r>
              <a:rPr sz="1700" spc="-80" dirty="0">
                <a:solidFill>
                  <a:schemeClr val="tx1"/>
                </a:solidFill>
                <a:latin typeface="Roboto" panose="02000000000000000000" pitchFamily="2" charset="0"/>
                <a:ea typeface="Roboto" panose="02000000000000000000" pitchFamily="2" charset="0"/>
                <a:cs typeface="DejaVu Sans"/>
              </a:rPr>
              <a:t> </a:t>
            </a:r>
            <a:r>
              <a:rPr sz="1700" spc="-40" dirty="0">
                <a:solidFill>
                  <a:schemeClr val="tx1"/>
                </a:solidFill>
                <a:latin typeface="Roboto" panose="02000000000000000000" pitchFamily="2" charset="0"/>
                <a:ea typeface="Roboto" panose="02000000000000000000" pitchFamily="2" charset="0"/>
                <a:cs typeface="DejaVu Sans"/>
              </a:rPr>
              <a:t>METRO  </a:t>
            </a:r>
            <a:endParaRPr lang="en-AU" sz="1700" spc="-40" dirty="0">
              <a:solidFill>
                <a:schemeClr val="tx1"/>
              </a:solidFill>
              <a:latin typeface="Roboto" panose="02000000000000000000" pitchFamily="2" charset="0"/>
              <a:ea typeface="Roboto" panose="02000000000000000000" pitchFamily="2" charset="0"/>
              <a:cs typeface="DejaVu Sans"/>
            </a:endParaRPr>
          </a:p>
          <a:p>
            <a:pPr marL="292100" indent="-285750">
              <a:lnSpc>
                <a:spcPct val="200000"/>
              </a:lnSpc>
              <a:spcBef>
                <a:spcPts val="50"/>
              </a:spcBef>
              <a:buFont typeface="Arial" panose="020B0604020202020204" pitchFamily="34" charset="0"/>
              <a:buChar char="•"/>
            </a:pPr>
            <a:r>
              <a:rPr sz="1700" spc="-18" dirty="0">
                <a:solidFill>
                  <a:schemeClr val="tx1"/>
                </a:solidFill>
                <a:latin typeface="Roboto" panose="02000000000000000000" pitchFamily="2" charset="0"/>
                <a:ea typeface="Roboto" panose="02000000000000000000" pitchFamily="2" charset="0"/>
                <a:cs typeface="DejaVu Sans"/>
              </a:rPr>
              <a:t>VIC</a:t>
            </a:r>
            <a:r>
              <a:rPr sz="1700" spc="-73" dirty="0">
                <a:solidFill>
                  <a:schemeClr val="tx1"/>
                </a:solidFill>
                <a:latin typeface="Roboto" panose="02000000000000000000" pitchFamily="2" charset="0"/>
                <a:ea typeface="Roboto" panose="02000000000000000000" pitchFamily="2" charset="0"/>
                <a:cs typeface="DejaVu Sans"/>
              </a:rPr>
              <a:t> </a:t>
            </a:r>
            <a:r>
              <a:rPr sz="1700" spc="-38" dirty="0">
                <a:solidFill>
                  <a:schemeClr val="tx1"/>
                </a:solidFill>
                <a:latin typeface="Roboto" panose="02000000000000000000" pitchFamily="2" charset="0"/>
                <a:ea typeface="Roboto" panose="02000000000000000000" pitchFamily="2" charset="0"/>
                <a:cs typeface="DejaVu Sans"/>
              </a:rPr>
              <a:t>X’TRAPOLIS</a:t>
            </a:r>
            <a:endParaRPr lang="en-AU" sz="1700" spc="-38" dirty="0">
              <a:solidFill>
                <a:schemeClr val="tx1"/>
              </a:solidFill>
              <a:latin typeface="Roboto" panose="02000000000000000000" pitchFamily="2" charset="0"/>
              <a:ea typeface="Roboto" panose="02000000000000000000" pitchFamily="2" charset="0"/>
              <a:cs typeface="DejaVu Sans"/>
            </a:endParaRPr>
          </a:p>
          <a:p>
            <a:pPr marL="292100" indent="-285750">
              <a:lnSpc>
                <a:spcPct val="200000"/>
              </a:lnSpc>
              <a:buFont typeface="Arial" panose="020B0604020202020204" pitchFamily="34" charset="0"/>
              <a:buChar char="•"/>
            </a:pPr>
            <a:r>
              <a:rPr lang="en-US" sz="1700" spc="-40" dirty="0">
                <a:solidFill>
                  <a:schemeClr val="tx1"/>
                </a:solidFill>
                <a:latin typeface="Roboto" panose="02000000000000000000" pitchFamily="2" charset="0"/>
                <a:ea typeface="Roboto" panose="02000000000000000000" pitchFamily="2" charset="0"/>
                <a:cs typeface="DejaVu Sans"/>
              </a:rPr>
              <a:t>ADELAIDE EMU</a:t>
            </a:r>
            <a:endParaRPr lang="en-US" sz="1700" dirty="0">
              <a:solidFill>
                <a:schemeClr val="tx1"/>
              </a:solidFill>
              <a:latin typeface="Roboto" panose="02000000000000000000" pitchFamily="2" charset="0"/>
              <a:ea typeface="Roboto" panose="02000000000000000000" pitchFamily="2" charset="0"/>
              <a:cs typeface="DejaVu Sans"/>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1094232" y="565810"/>
            <a:ext cx="4497364" cy="1107996"/>
          </a:xfrm>
          <a:prstGeom prst="rect">
            <a:avLst/>
          </a:prstGeom>
          <a:noFill/>
          <a:ln>
            <a:noFill/>
          </a:ln>
        </p:spPr>
        <p:txBody>
          <a:bodyPr spcFirstLastPara="1" wrap="square" lIns="0" tIns="0" rIns="0" bIns="0" anchor="t" anchorCtr="0">
            <a:spAutoFit/>
          </a:bodyPr>
          <a:lstStyle/>
          <a:p>
            <a:pP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CCTV,COMMS,DAS, SDI&amp; MCP</a:t>
            </a:r>
          </a:p>
        </p:txBody>
      </p:sp>
      <p:sp>
        <p:nvSpPr>
          <p:cNvPr id="6" name="Google Shape;153;g1073f6bfa1b_0_69">
            <a:extLst>
              <a:ext uri="{FF2B5EF4-FFF2-40B4-BE49-F238E27FC236}">
                <a16:creationId xmlns:a16="http://schemas.microsoft.com/office/drawing/2014/main" id="{97FEA76C-9DCC-B64C-B05A-1B5D0EC1ADA8}"/>
              </a:ext>
            </a:extLst>
          </p:cNvPr>
          <p:cNvSpPr txBox="1"/>
          <p:nvPr/>
        </p:nvSpPr>
        <p:spPr>
          <a:xfrm>
            <a:off x="1094232" y="3261774"/>
            <a:ext cx="7345680" cy="492443"/>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AU" sz="4000" b="1" dirty="0">
                <a:solidFill>
                  <a:srgbClr val="002551"/>
                </a:solidFill>
                <a:latin typeface="Bebas Neue"/>
                <a:ea typeface="Bebas Neue"/>
                <a:cs typeface="Bebas Neue"/>
                <a:sym typeface="Bebas Neue"/>
              </a:rPr>
              <a:t>QR older emu’s                </a:t>
            </a:r>
            <a:r>
              <a:rPr lang="en-AU" sz="2400" b="1" dirty="0">
                <a:solidFill>
                  <a:srgbClr val="002551"/>
                </a:solidFill>
                <a:latin typeface="Bebas Neue"/>
                <a:ea typeface="Bebas Neue"/>
                <a:cs typeface="Bebas Neue"/>
                <a:sym typeface="Bebas Neue"/>
              </a:rPr>
              <a:t>(case Study #1)</a:t>
            </a:r>
          </a:p>
        </p:txBody>
      </p:sp>
      <p:sp>
        <p:nvSpPr>
          <p:cNvPr id="7" name="Mission 01">
            <a:extLst>
              <a:ext uri="{FF2B5EF4-FFF2-40B4-BE49-F238E27FC236}">
                <a16:creationId xmlns:a16="http://schemas.microsoft.com/office/drawing/2014/main" id="{41B6C62A-466E-2021-F687-D99B8EBE1946}"/>
              </a:ext>
            </a:extLst>
          </p:cNvPr>
          <p:cNvSpPr txBox="1"/>
          <p:nvPr/>
        </p:nvSpPr>
        <p:spPr>
          <a:xfrm>
            <a:off x="1176849" y="4320989"/>
            <a:ext cx="1066695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01.   Design Services</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Full design &amp; RPEQ support, prototyping, latest technology CAT 7 network solution, driver acceptance</a:t>
            </a:r>
            <a:endParaRPr sz="1000" dirty="0">
              <a:solidFill>
                <a:schemeClr val="tx1">
                  <a:lumMod val="95000"/>
                  <a:lumOff val="5000"/>
                </a:schemeClr>
              </a:solidFill>
              <a:latin typeface="Montserrat" pitchFamily="2" charset="77"/>
            </a:endParaRPr>
          </a:p>
        </p:txBody>
      </p:sp>
      <p:sp>
        <p:nvSpPr>
          <p:cNvPr id="8" name="Mission 02">
            <a:extLst>
              <a:ext uri="{FF2B5EF4-FFF2-40B4-BE49-F238E27FC236}">
                <a16:creationId xmlns:a16="http://schemas.microsoft.com/office/drawing/2014/main" id="{FD73E2AB-099A-E811-6345-0CE038ACB986}"/>
              </a:ext>
            </a:extLst>
          </p:cNvPr>
          <p:cNvSpPr txBox="1"/>
          <p:nvPr/>
        </p:nvSpPr>
        <p:spPr>
          <a:xfrm>
            <a:off x="1176849" y="4629481"/>
            <a:ext cx="105220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a:solidFill>
                  <a:srgbClr val="4851DE"/>
                </a:solidFill>
                <a:latin typeface="Helvetica"/>
                <a:ea typeface="Helvetica"/>
                <a:cs typeface="Helvetica"/>
                <a:sym typeface="Helvetica"/>
              </a:defRPr>
            </a:lvl1pPr>
          </a:lstStyle>
          <a:p>
            <a:r>
              <a:rPr lang="en-AU" sz="1600" b="1" dirty="0">
                <a:solidFill>
                  <a:srgbClr val="002551"/>
                </a:solidFill>
                <a:latin typeface="Montserrat" pitchFamily="2" charset="77"/>
              </a:rPr>
              <a:t>02.  Asset Management Services    </a:t>
            </a:r>
            <a:r>
              <a:rPr lang="en-US" altLang="zh-CN" sz="1050" dirty="0">
                <a:solidFill>
                  <a:schemeClr val="tx1">
                    <a:lumMod val="95000"/>
                    <a:lumOff val="5000"/>
                  </a:schemeClr>
                </a:solidFill>
                <a:latin typeface="Montserrat" pitchFamily="2" charset="77"/>
              </a:rPr>
              <a:t>Large range of products available</a:t>
            </a:r>
            <a:endParaRPr sz="1050" dirty="0">
              <a:solidFill>
                <a:schemeClr val="tx1">
                  <a:lumMod val="95000"/>
                  <a:lumOff val="5000"/>
                </a:schemeClr>
              </a:solidFill>
              <a:latin typeface="Montserrat" pitchFamily="2" charset="77"/>
            </a:endParaRPr>
          </a:p>
        </p:txBody>
      </p:sp>
      <p:sp>
        <p:nvSpPr>
          <p:cNvPr id="9" name="Mission 03">
            <a:extLst>
              <a:ext uri="{FF2B5EF4-FFF2-40B4-BE49-F238E27FC236}">
                <a16:creationId xmlns:a16="http://schemas.microsoft.com/office/drawing/2014/main" id="{309EAD09-D419-DEE6-F35C-14AC22216D22}"/>
              </a:ext>
            </a:extLst>
          </p:cNvPr>
          <p:cNvSpPr txBox="1"/>
          <p:nvPr/>
        </p:nvSpPr>
        <p:spPr>
          <a:xfrm>
            <a:off x="1176849" y="4937973"/>
            <a:ext cx="10483197"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03.  Through-life Maintenance</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Spare parts supply, customer service variations for integration across other projects</a:t>
            </a:r>
            <a:endParaRPr sz="1000" dirty="0">
              <a:solidFill>
                <a:schemeClr val="tx1">
                  <a:lumMod val="95000"/>
                  <a:lumOff val="5000"/>
                </a:schemeClr>
              </a:solidFill>
              <a:latin typeface="Montserrat" pitchFamily="2" charset="77"/>
            </a:endParaRPr>
          </a:p>
        </p:txBody>
      </p:sp>
      <p:sp>
        <p:nvSpPr>
          <p:cNvPr id="10" name="Mission 03">
            <a:extLst>
              <a:ext uri="{FF2B5EF4-FFF2-40B4-BE49-F238E27FC236}">
                <a16:creationId xmlns:a16="http://schemas.microsoft.com/office/drawing/2014/main" id="{3F1E4BDB-1C4D-C156-C816-834111FC09E9}"/>
              </a:ext>
            </a:extLst>
          </p:cNvPr>
          <p:cNvSpPr txBox="1"/>
          <p:nvPr/>
        </p:nvSpPr>
        <p:spPr>
          <a:xfrm>
            <a:off x="1176849" y="5238677"/>
            <a:ext cx="1047276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04.  Low-Cost Manufacturing</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China manufacture, support for document deliverables &amp; acceptance</a:t>
            </a:r>
            <a:endParaRPr sz="1000" dirty="0">
              <a:solidFill>
                <a:schemeClr val="tx1">
                  <a:lumMod val="95000"/>
                  <a:lumOff val="5000"/>
                </a:schemeClr>
              </a:solidFill>
              <a:latin typeface="Montserrat" pitchFamily="2" charset="77"/>
            </a:endParaRPr>
          </a:p>
        </p:txBody>
      </p:sp>
      <p:sp>
        <p:nvSpPr>
          <p:cNvPr id="11" name="Mission 03">
            <a:extLst>
              <a:ext uri="{FF2B5EF4-FFF2-40B4-BE49-F238E27FC236}">
                <a16:creationId xmlns:a16="http://schemas.microsoft.com/office/drawing/2014/main" id="{AECCEE42-36EE-A55E-1FCD-C074DCB7C837}"/>
              </a:ext>
            </a:extLst>
          </p:cNvPr>
          <p:cNvSpPr txBox="1"/>
          <p:nvPr/>
        </p:nvSpPr>
        <p:spPr>
          <a:xfrm>
            <a:off x="1170347" y="5539381"/>
            <a:ext cx="1045512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05.  Delivery, including JIT</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Local warehousing and LRU testing in prep for installation</a:t>
            </a:r>
            <a:endParaRPr sz="1000" dirty="0">
              <a:solidFill>
                <a:schemeClr val="tx1">
                  <a:lumMod val="95000"/>
                  <a:lumOff val="5000"/>
                </a:schemeClr>
              </a:solidFill>
              <a:latin typeface="Montserrat" pitchFamily="2" charset="77"/>
            </a:endParaRPr>
          </a:p>
        </p:txBody>
      </p:sp>
      <p:sp>
        <p:nvSpPr>
          <p:cNvPr id="12" name="Mission 03">
            <a:extLst>
              <a:ext uri="{FF2B5EF4-FFF2-40B4-BE49-F238E27FC236}">
                <a16:creationId xmlns:a16="http://schemas.microsoft.com/office/drawing/2014/main" id="{D9388973-A0A1-7A21-2C05-A12AC7B1CE8D}"/>
              </a:ext>
            </a:extLst>
          </p:cNvPr>
          <p:cNvSpPr txBox="1"/>
          <p:nvPr/>
        </p:nvSpPr>
        <p:spPr>
          <a:xfrm>
            <a:off x="1170347" y="5840085"/>
            <a:ext cx="10425845"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200">
                <a:solidFill>
                  <a:srgbClr val="FFFFFF"/>
                </a:solidFill>
                <a:latin typeface="Helvetica"/>
                <a:ea typeface="Helvetica"/>
                <a:cs typeface="Helvetica"/>
                <a:sym typeface="Helvetica"/>
              </a:defRPr>
            </a:lvl1pPr>
          </a:lstStyle>
          <a:p>
            <a:r>
              <a:rPr lang="en-AU" sz="1600" b="1" dirty="0">
                <a:solidFill>
                  <a:srgbClr val="002551"/>
                </a:solidFill>
                <a:latin typeface="Montserrat" pitchFamily="2" charset="77"/>
              </a:rPr>
              <a:t>06.  Installation Services</a:t>
            </a:r>
            <a:r>
              <a:rPr lang="en-AU" sz="1600" b="1" dirty="0">
                <a:solidFill>
                  <a:srgbClr val="6AE5A1"/>
                </a:solidFill>
                <a:latin typeface="Montserrat" pitchFamily="2" charset="77"/>
              </a:rPr>
              <a:t>		</a:t>
            </a:r>
            <a:r>
              <a:rPr lang="en-AU" sz="1050" dirty="0">
                <a:solidFill>
                  <a:schemeClr val="tx1">
                    <a:lumMod val="95000"/>
                    <a:lumOff val="5000"/>
                  </a:schemeClr>
                </a:solidFill>
                <a:latin typeface="Montserrat" pitchFamily="2" charset="77"/>
              </a:rPr>
              <a:t>Local installation team working at QR running depot with special licences and safety processes</a:t>
            </a:r>
            <a:endParaRPr sz="1000" dirty="0">
              <a:solidFill>
                <a:schemeClr val="tx1">
                  <a:lumMod val="95000"/>
                  <a:lumOff val="5000"/>
                </a:schemeClr>
              </a:solidFill>
              <a:latin typeface="Montserrat" pitchFamily="2" charset="77"/>
            </a:endParaRPr>
          </a:p>
        </p:txBody>
      </p:sp>
      <p:sp>
        <p:nvSpPr>
          <p:cNvPr id="13" name="Google Shape;153;g1073f6bfa1b_0_69">
            <a:extLst>
              <a:ext uri="{FF2B5EF4-FFF2-40B4-BE49-F238E27FC236}">
                <a16:creationId xmlns:a16="http://schemas.microsoft.com/office/drawing/2014/main" id="{13935594-E6D4-C355-F94B-7391425C8B73}"/>
              </a:ext>
            </a:extLst>
          </p:cNvPr>
          <p:cNvSpPr txBox="1"/>
          <p:nvPr/>
        </p:nvSpPr>
        <p:spPr>
          <a:xfrm>
            <a:off x="4849689" y="3840551"/>
            <a:ext cx="6355081" cy="221599"/>
          </a:xfrm>
          <a:prstGeom prst="rect">
            <a:avLst/>
          </a:prstGeom>
          <a:noFill/>
          <a:ln>
            <a:noFill/>
          </a:ln>
        </p:spPr>
        <p:txBody>
          <a:bodyPr spcFirstLastPara="1" wrap="square" lIns="0" tIns="0" rIns="0" bIns="0" anchor="t" anchorCtr="0">
            <a:spAutoFit/>
          </a:bodyPr>
          <a:lstStyle/>
          <a:p>
            <a:pPr>
              <a:lnSpc>
                <a:spcPct val="80000"/>
              </a:lnSpc>
              <a:buClr>
                <a:srgbClr val="09195B"/>
              </a:buClr>
              <a:buSzPts val="14400"/>
            </a:pPr>
            <a:r>
              <a:rPr lang="en-US" b="1" u="sng" dirty="0">
                <a:solidFill>
                  <a:srgbClr val="002551"/>
                </a:solidFill>
                <a:latin typeface="Bebas Neue"/>
                <a:ea typeface="Bebas Neue"/>
                <a:cs typeface="Bebas Neue"/>
                <a:sym typeface="Bebas Neue"/>
              </a:rPr>
              <a:t>68</a:t>
            </a:r>
            <a:r>
              <a:rPr lang="en-AU" b="1" u="sng" dirty="0">
                <a:solidFill>
                  <a:srgbClr val="002551"/>
                </a:solidFill>
                <a:latin typeface="Bebas Neue"/>
                <a:ea typeface="Bebas Neue"/>
                <a:cs typeface="Bebas Neue"/>
                <a:sym typeface="Bebas Neue"/>
              </a:rPr>
              <a:t> sets of 3 cars, Full train information system, delivered 2021 – 2023</a:t>
            </a:r>
          </a:p>
        </p:txBody>
      </p:sp>
      <p:pic>
        <p:nvPicPr>
          <p:cNvPr id="17" name="Picture 16">
            <a:extLst>
              <a:ext uri="{FF2B5EF4-FFF2-40B4-BE49-F238E27FC236}">
                <a16:creationId xmlns:a16="http://schemas.microsoft.com/office/drawing/2014/main" id="{C79FCB40-4E69-F5F7-9951-99DC929B0BA0}"/>
              </a:ext>
            </a:extLst>
          </p:cNvPr>
          <p:cNvPicPr>
            <a:picLocks noChangeAspect="1"/>
          </p:cNvPicPr>
          <p:nvPr/>
        </p:nvPicPr>
        <p:blipFill>
          <a:blip r:embed="rId3"/>
          <a:stretch>
            <a:fillRect/>
          </a:stretch>
        </p:blipFill>
        <p:spPr>
          <a:xfrm>
            <a:off x="10328351" y="919565"/>
            <a:ext cx="848665" cy="2308689"/>
          </a:xfrm>
          <a:prstGeom prst="rect">
            <a:avLst/>
          </a:prstGeom>
        </p:spPr>
      </p:pic>
      <p:sp>
        <p:nvSpPr>
          <p:cNvPr id="14" name="TextBox 13">
            <a:extLst>
              <a:ext uri="{FF2B5EF4-FFF2-40B4-BE49-F238E27FC236}">
                <a16:creationId xmlns:a16="http://schemas.microsoft.com/office/drawing/2014/main" id="{5FAADD2D-E9A7-6EF3-7716-FDBE3E700E25}"/>
              </a:ext>
            </a:extLst>
          </p:cNvPr>
          <p:cNvSpPr txBox="1"/>
          <p:nvPr/>
        </p:nvSpPr>
        <p:spPr>
          <a:xfrm>
            <a:off x="334147" y="5773363"/>
            <a:ext cx="34384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7</a:t>
            </a:fld>
            <a:endParaRPr lang="en-AU" sz="1200" dirty="0">
              <a:solidFill>
                <a:schemeClr val="bg1"/>
              </a:solidFill>
              <a:latin typeface="Montserrat" pitchFamily="2" charset="77"/>
            </a:endParaRPr>
          </a:p>
        </p:txBody>
      </p:sp>
      <p:pic>
        <p:nvPicPr>
          <p:cNvPr id="3" name="Picture 2" descr="A train on the tracks&#10;&#10;Description automatically generated">
            <a:extLst>
              <a:ext uri="{FF2B5EF4-FFF2-40B4-BE49-F238E27FC236}">
                <a16:creationId xmlns:a16="http://schemas.microsoft.com/office/drawing/2014/main" id="{1924640B-C81B-86BE-C506-BAFB57202E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613" b="11743"/>
          <a:stretch/>
        </p:blipFill>
        <p:spPr>
          <a:xfrm>
            <a:off x="6273256" y="1263926"/>
            <a:ext cx="3049356" cy="1954681"/>
          </a:xfrm>
          <a:prstGeom prst="rect">
            <a:avLst/>
          </a:prstGeom>
        </p:spPr>
      </p:pic>
    </p:spTree>
    <p:extLst>
      <p:ext uri="{BB962C8B-B14F-4D97-AF65-F5344CB8AC3E}">
        <p14:creationId xmlns:p14="http://schemas.microsoft.com/office/powerpoint/2010/main" val="180161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object 2">
            <a:extLst>
              <a:ext uri="{FF2B5EF4-FFF2-40B4-BE49-F238E27FC236}">
                <a16:creationId xmlns:a16="http://schemas.microsoft.com/office/drawing/2014/main" id="{01187F77-81C5-FA11-BA8C-12BF76BF220C}"/>
              </a:ext>
            </a:extLst>
          </p:cNvPr>
          <p:cNvSpPr/>
          <p:nvPr/>
        </p:nvSpPr>
        <p:spPr>
          <a:xfrm>
            <a:off x="-57874" y="1988347"/>
            <a:ext cx="3453945" cy="2386884"/>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pic>
        <p:nvPicPr>
          <p:cNvPr id="18" name="Picture 17">
            <a:extLst>
              <a:ext uri="{FF2B5EF4-FFF2-40B4-BE49-F238E27FC236}">
                <a16:creationId xmlns:a16="http://schemas.microsoft.com/office/drawing/2014/main" id="{195DC642-DA7A-E044-8C9B-F69F9B43070F}"/>
              </a:ext>
            </a:extLst>
          </p:cNvPr>
          <p:cNvPicPr>
            <a:picLocks noChangeAspect="1"/>
          </p:cNvPicPr>
          <p:nvPr/>
        </p:nvPicPr>
        <p:blipFill rotWithShape="1">
          <a:blip r:embed="rId3"/>
          <a:srcRect b="9222"/>
          <a:stretch/>
        </p:blipFill>
        <p:spPr>
          <a:xfrm>
            <a:off x="9069221" y="4543504"/>
            <a:ext cx="848665" cy="2095779"/>
          </a:xfrm>
          <a:prstGeom prst="rect">
            <a:avLst/>
          </a:prstGeom>
        </p:spPr>
      </p:pic>
      <p:sp>
        <p:nvSpPr>
          <p:cNvPr id="31" name="Google Shape;153;g1073f6bfa1b_0_69">
            <a:extLst>
              <a:ext uri="{FF2B5EF4-FFF2-40B4-BE49-F238E27FC236}">
                <a16:creationId xmlns:a16="http://schemas.microsoft.com/office/drawing/2014/main" id="{61B6DC3F-799E-4FAF-A785-7294E2FA8D1A}"/>
              </a:ext>
            </a:extLst>
          </p:cNvPr>
          <p:cNvSpPr txBox="1"/>
          <p:nvPr/>
        </p:nvSpPr>
        <p:spPr>
          <a:xfrm>
            <a:off x="974863" y="2073793"/>
            <a:ext cx="2421208" cy="2769989"/>
          </a:xfrm>
          <a:prstGeom prst="rect">
            <a:avLst/>
          </a:prstGeom>
          <a:noFill/>
          <a:ln>
            <a:noFill/>
          </a:ln>
        </p:spPr>
        <p:txBody>
          <a:bodyPr spcFirstLastPara="1" wrap="square" lIns="0" tIns="0" rIns="0" bIns="0" anchor="t" anchorCtr="0">
            <a:spAutoFit/>
          </a:bodyPr>
          <a:lstStyle/>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CCTV,</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COMMS,</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DAS, SDI</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&amp; MCP</a:t>
            </a:r>
          </a:p>
          <a:p>
            <a:pPr algn="ctr">
              <a:buClr>
                <a:srgbClr val="09195B"/>
              </a:buClr>
              <a:buSzPts val="14400"/>
            </a:pPr>
            <a:r>
              <a:rPr lang="en-AU" sz="3600" b="1" dirty="0">
                <a:solidFill>
                  <a:srgbClr val="002551"/>
                </a:solidFill>
                <a:latin typeface="Bebas Neue"/>
                <a:ea typeface="Bebas Neue"/>
                <a:cs typeface="Bebas Neue"/>
                <a:sym typeface="Bebas Neue"/>
              </a:rPr>
              <a:t>(case Study #1)</a:t>
            </a:r>
            <a:endParaRPr lang="en-AU" sz="3600" b="1" u="sng" dirty="0">
              <a:solidFill>
                <a:srgbClr val="002551"/>
              </a:solidFill>
              <a:latin typeface="Montserrat" panose="00000500000000000000" pitchFamily="2" charset="0"/>
              <a:ea typeface="Bebas Neue"/>
              <a:cs typeface="Bebas Neue"/>
              <a:sym typeface="Bebas Neue"/>
            </a:endParaRPr>
          </a:p>
        </p:txBody>
      </p:sp>
      <p:pic>
        <p:nvPicPr>
          <p:cNvPr id="5" name="Picture 4" descr="Graphical user interface&#10;&#10;Description automatically generated with medium confidence">
            <a:extLst>
              <a:ext uri="{FF2B5EF4-FFF2-40B4-BE49-F238E27FC236}">
                <a16:creationId xmlns:a16="http://schemas.microsoft.com/office/drawing/2014/main" id="{2268C161-1122-B478-6392-308DC631AFD7}"/>
              </a:ext>
            </a:extLst>
          </p:cNvPr>
          <p:cNvPicPr>
            <a:picLocks noChangeAspect="1"/>
          </p:cNvPicPr>
          <p:nvPr/>
        </p:nvPicPr>
        <p:blipFill rotWithShape="1">
          <a:blip r:embed="rId4"/>
          <a:srcRect b="30809"/>
          <a:stretch/>
        </p:blipFill>
        <p:spPr>
          <a:xfrm>
            <a:off x="8832984" y="1988347"/>
            <a:ext cx="2695805" cy="789845"/>
          </a:xfrm>
          <a:prstGeom prst="rect">
            <a:avLst/>
          </a:prstGeom>
          <a:effectLst>
            <a:softEdge rad="0"/>
          </a:effectLst>
        </p:spPr>
      </p:pic>
      <p:pic>
        <p:nvPicPr>
          <p:cNvPr id="12" name="Picture 11">
            <a:extLst>
              <a:ext uri="{FF2B5EF4-FFF2-40B4-BE49-F238E27FC236}">
                <a16:creationId xmlns:a16="http://schemas.microsoft.com/office/drawing/2014/main" id="{CEF39E9E-5348-A4E8-2F14-F700E88E05AD}"/>
              </a:ext>
            </a:extLst>
          </p:cNvPr>
          <p:cNvPicPr>
            <a:picLocks noChangeAspect="1"/>
          </p:cNvPicPr>
          <p:nvPr/>
        </p:nvPicPr>
        <p:blipFill rotWithShape="1">
          <a:blip r:embed="rId5"/>
          <a:srcRect b="15965"/>
          <a:stretch/>
        </p:blipFill>
        <p:spPr>
          <a:xfrm>
            <a:off x="4618167" y="4959539"/>
            <a:ext cx="2144842" cy="1514137"/>
          </a:xfrm>
          <a:prstGeom prst="rect">
            <a:avLst/>
          </a:prstGeom>
        </p:spPr>
      </p:pic>
      <p:pic>
        <p:nvPicPr>
          <p:cNvPr id="15" name="Picture 14">
            <a:extLst>
              <a:ext uri="{FF2B5EF4-FFF2-40B4-BE49-F238E27FC236}">
                <a16:creationId xmlns:a16="http://schemas.microsoft.com/office/drawing/2014/main" id="{AF1E618C-F9BE-9560-C07D-550EF649DDFF}"/>
              </a:ext>
            </a:extLst>
          </p:cNvPr>
          <p:cNvPicPr>
            <a:picLocks noChangeAspect="1"/>
          </p:cNvPicPr>
          <p:nvPr/>
        </p:nvPicPr>
        <p:blipFill rotWithShape="1">
          <a:blip r:embed="rId6"/>
          <a:srcRect b="22677"/>
          <a:stretch/>
        </p:blipFill>
        <p:spPr>
          <a:xfrm>
            <a:off x="1564120" y="523730"/>
            <a:ext cx="1694329" cy="1104621"/>
          </a:xfrm>
          <a:prstGeom prst="rect">
            <a:avLst/>
          </a:prstGeom>
        </p:spPr>
      </p:pic>
      <p:pic>
        <p:nvPicPr>
          <p:cNvPr id="24" name="Picture 23">
            <a:extLst>
              <a:ext uri="{FF2B5EF4-FFF2-40B4-BE49-F238E27FC236}">
                <a16:creationId xmlns:a16="http://schemas.microsoft.com/office/drawing/2014/main" id="{06D68C81-C947-D7D6-5207-7A379867A3FD}"/>
              </a:ext>
            </a:extLst>
          </p:cNvPr>
          <p:cNvPicPr>
            <a:picLocks noChangeAspect="1"/>
          </p:cNvPicPr>
          <p:nvPr/>
        </p:nvPicPr>
        <p:blipFill rotWithShape="1">
          <a:blip r:embed="rId7"/>
          <a:srcRect b="20269"/>
          <a:stretch/>
        </p:blipFill>
        <p:spPr>
          <a:xfrm>
            <a:off x="4303620" y="614191"/>
            <a:ext cx="3584759" cy="789846"/>
          </a:xfrm>
          <a:prstGeom prst="rect">
            <a:avLst/>
          </a:prstGeom>
        </p:spPr>
      </p:pic>
      <p:pic>
        <p:nvPicPr>
          <p:cNvPr id="27" name="Picture 26">
            <a:extLst>
              <a:ext uri="{FF2B5EF4-FFF2-40B4-BE49-F238E27FC236}">
                <a16:creationId xmlns:a16="http://schemas.microsoft.com/office/drawing/2014/main" id="{65A23DF8-83E8-8A76-4971-0DE81A237699}"/>
              </a:ext>
            </a:extLst>
          </p:cNvPr>
          <p:cNvPicPr>
            <a:picLocks noChangeAspect="1"/>
          </p:cNvPicPr>
          <p:nvPr/>
        </p:nvPicPr>
        <p:blipFill rotWithShape="1">
          <a:blip r:embed="rId8"/>
          <a:srcRect b="24816"/>
          <a:stretch/>
        </p:blipFill>
        <p:spPr>
          <a:xfrm>
            <a:off x="9147372" y="758404"/>
            <a:ext cx="2067031" cy="546673"/>
          </a:xfrm>
          <a:prstGeom prst="rect">
            <a:avLst/>
          </a:prstGeom>
        </p:spPr>
      </p:pic>
      <p:pic>
        <p:nvPicPr>
          <p:cNvPr id="33" name="Picture 32">
            <a:extLst>
              <a:ext uri="{FF2B5EF4-FFF2-40B4-BE49-F238E27FC236}">
                <a16:creationId xmlns:a16="http://schemas.microsoft.com/office/drawing/2014/main" id="{1033244F-CEC8-8E48-5FC7-342D82ECD033}"/>
              </a:ext>
            </a:extLst>
          </p:cNvPr>
          <p:cNvPicPr>
            <a:picLocks noChangeAspect="1"/>
          </p:cNvPicPr>
          <p:nvPr/>
        </p:nvPicPr>
        <p:blipFill rotWithShape="1">
          <a:blip r:embed="rId9"/>
          <a:srcRect b="18594"/>
          <a:stretch/>
        </p:blipFill>
        <p:spPr>
          <a:xfrm>
            <a:off x="8745712" y="3190417"/>
            <a:ext cx="2870348" cy="940860"/>
          </a:xfrm>
          <a:prstGeom prst="rect">
            <a:avLst/>
          </a:prstGeom>
        </p:spPr>
      </p:pic>
      <p:pic>
        <p:nvPicPr>
          <p:cNvPr id="45" name="Picture 44">
            <a:extLst>
              <a:ext uri="{FF2B5EF4-FFF2-40B4-BE49-F238E27FC236}">
                <a16:creationId xmlns:a16="http://schemas.microsoft.com/office/drawing/2014/main" id="{3F4E6BFB-7339-D7AC-5BCE-8E13779D79DD}"/>
              </a:ext>
            </a:extLst>
          </p:cNvPr>
          <p:cNvPicPr>
            <a:picLocks noChangeAspect="1"/>
          </p:cNvPicPr>
          <p:nvPr/>
        </p:nvPicPr>
        <p:blipFill rotWithShape="1">
          <a:blip r:embed="rId10"/>
          <a:srcRect b="16979"/>
          <a:stretch/>
        </p:blipFill>
        <p:spPr>
          <a:xfrm>
            <a:off x="7213046" y="4901129"/>
            <a:ext cx="1012964" cy="1550541"/>
          </a:xfrm>
          <a:prstGeom prst="rect">
            <a:avLst/>
          </a:prstGeom>
        </p:spPr>
      </p:pic>
      <p:sp>
        <p:nvSpPr>
          <p:cNvPr id="14" name="TextBox 13">
            <a:extLst>
              <a:ext uri="{FF2B5EF4-FFF2-40B4-BE49-F238E27FC236}">
                <a16:creationId xmlns:a16="http://schemas.microsoft.com/office/drawing/2014/main" id="{ED90B307-9383-02CD-F486-E8CBBCB820C1}"/>
              </a:ext>
            </a:extLst>
          </p:cNvPr>
          <p:cNvSpPr txBox="1"/>
          <p:nvPr/>
        </p:nvSpPr>
        <p:spPr>
          <a:xfrm>
            <a:off x="352181" y="5836681"/>
            <a:ext cx="609669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8</a:t>
            </a:fld>
            <a:endParaRPr lang="en-AU" sz="1200" dirty="0">
              <a:solidFill>
                <a:schemeClr val="bg1"/>
              </a:solidFill>
              <a:latin typeface="Montserrat" pitchFamily="2" charset="77"/>
            </a:endParaRPr>
          </a:p>
        </p:txBody>
      </p:sp>
      <p:pic>
        <p:nvPicPr>
          <p:cNvPr id="6" name="图片 5" descr="图片包含 打开, 不同, 烤箱, 项目&#10;&#10;描述已自动生成">
            <a:extLst>
              <a:ext uri="{FF2B5EF4-FFF2-40B4-BE49-F238E27FC236}">
                <a16:creationId xmlns:a16="http://schemas.microsoft.com/office/drawing/2014/main" id="{FB5D7D66-57E0-4FF9-95CD-FDE0BC619A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200000">
            <a:off x="9986632" y="4890958"/>
            <a:ext cx="2084726" cy="1389817"/>
          </a:xfrm>
          <a:prstGeom prst="rect">
            <a:avLst/>
          </a:prstGeom>
        </p:spPr>
      </p:pic>
      <p:pic>
        <p:nvPicPr>
          <p:cNvPr id="9" name="图片 8" descr="火车在轨道上行驶&#10;&#10;描述已自动生成">
            <a:extLst>
              <a:ext uri="{FF2B5EF4-FFF2-40B4-BE49-F238E27FC236}">
                <a16:creationId xmlns:a16="http://schemas.microsoft.com/office/drawing/2014/main" id="{0AFB06BE-B56D-C944-8968-BAA40F97B26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242" t="10640" r="3885" b="18821"/>
          <a:stretch/>
        </p:blipFill>
        <p:spPr>
          <a:xfrm>
            <a:off x="4119148" y="1956871"/>
            <a:ext cx="4440776" cy="2323663"/>
          </a:xfrm>
          <a:prstGeom prst="rect">
            <a:avLst/>
          </a:prstGeom>
        </p:spPr>
      </p:pic>
    </p:spTree>
    <p:extLst>
      <p:ext uri="{BB962C8B-B14F-4D97-AF65-F5344CB8AC3E}">
        <p14:creationId xmlns:p14="http://schemas.microsoft.com/office/powerpoint/2010/main" val="222116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object 2">
            <a:extLst>
              <a:ext uri="{FF2B5EF4-FFF2-40B4-BE49-F238E27FC236}">
                <a16:creationId xmlns:a16="http://schemas.microsoft.com/office/drawing/2014/main" id="{01187F77-81C5-FA11-BA8C-12BF76BF220C}"/>
              </a:ext>
            </a:extLst>
          </p:cNvPr>
          <p:cNvSpPr/>
          <p:nvPr/>
        </p:nvSpPr>
        <p:spPr>
          <a:xfrm>
            <a:off x="-57874" y="1988347"/>
            <a:ext cx="3453945" cy="2386884"/>
          </a:xfrm>
          <a:custGeom>
            <a:avLst/>
            <a:gdLst/>
            <a:ahLst/>
            <a:cxnLst/>
            <a:rect l="l" t="t" r="r" b="b"/>
            <a:pathLst>
              <a:path w="10692130" h="4428490">
                <a:moveTo>
                  <a:pt x="0" y="4427994"/>
                </a:moveTo>
                <a:lnTo>
                  <a:pt x="10692003" y="4427994"/>
                </a:lnTo>
                <a:lnTo>
                  <a:pt x="10692003" y="0"/>
                </a:lnTo>
                <a:lnTo>
                  <a:pt x="0" y="0"/>
                </a:lnTo>
                <a:lnTo>
                  <a:pt x="0" y="4427994"/>
                </a:lnTo>
                <a:close/>
              </a:path>
            </a:pathLst>
          </a:custGeom>
          <a:solidFill>
            <a:srgbClr val="F0F0F0">
              <a:alpha val="61000"/>
            </a:srgbClr>
          </a:solidFill>
        </p:spPr>
        <p:txBody>
          <a:bodyPr wrap="square" lIns="0" tIns="0" rIns="0" bIns="0" rtlCol="0"/>
          <a:lstStyle/>
          <a:p>
            <a:endParaRPr sz="1632" dirty="0"/>
          </a:p>
        </p:txBody>
      </p:sp>
      <p:sp>
        <p:nvSpPr>
          <p:cNvPr id="4" name="Google Shape;153;g1073f6bfa1b_0_69">
            <a:extLst>
              <a:ext uri="{FF2B5EF4-FFF2-40B4-BE49-F238E27FC236}">
                <a16:creationId xmlns:a16="http://schemas.microsoft.com/office/drawing/2014/main" id="{E121CA54-AEB6-D757-4D82-B8BC4D1EE069}"/>
              </a:ext>
            </a:extLst>
          </p:cNvPr>
          <p:cNvSpPr txBox="1"/>
          <p:nvPr/>
        </p:nvSpPr>
        <p:spPr>
          <a:xfrm>
            <a:off x="828252" y="1679238"/>
            <a:ext cx="2368643" cy="2769989"/>
          </a:xfrm>
          <a:prstGeom prst="rect">
            <a:avLst/>
          </a:prstGeom>
          <a:noFill/>
          <a:ln>
            <a:noFill/>
          </a:ln>
        </p:spPr>
        <p:txBody>
          <a:bodyPr spcFirstLastPara="1" wrap="square" lIns="0" tIns="0" rIns="0" bIns="0" anchor="t" anchorCtr="0">
            <a:spAutoFit/>
          </a:bodyPr>
          <a:lstStyle/>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CCTV,</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COMMS,</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DAS, SDI</a:t>
            </a:r>
          </a:p>
          <a:p>
            <a:pPr algn="ctr">
              <a:buClr>
                <a:srgbClr val="09195B"/>
              </a:buClr>
              <a:buSzPts val="14400"/>
            </a:pPr>
            <a:r>
              <a:rPr lang="en-AU" sz="3600" b="1" u="sng" dirty="0">
                <a:solidFill>
                  <a:srgbClr val="002551"/>
                </a:solidFill>
                <a:latin typeface="Montserrat" panose="00000500000000000000" pitchFamily="2" charset="0"/>
                <a:ea typeface="Bebas Neue"/>
                <a:cs typeface="Bebas Neue"/>
                <a:sym typeface="Bebas Neue"/>
              </a:rPr>
              <a:t>&amp; MCP</a:t>
            </a:r>
          </a:p>
          <a:p>
            <a:pPr algn="ctr">
              <a:buClr>
                <a:srgbClr val="09195B"/>
              </a:buClr>
              <a:buSzPts val="14400"/>
            </a:pPr>
            <a:r>
              <a:rPr lang="en-AU" sz="3600" b="1" dirty="0">
                <a:solidFill>
                  <a:srgbClr val="002551"/>
                </a:solidFill>
                <a:latin typeface="Bebas Neue"/>
                <a:ea typeface="Bebas Neue"/>
                <a:cs typeface="Bebas Neue"/>
                <a:sym typeface="Bebas Neue"/>
              </a:rPr>
              <a:t>(case Study #1)</a:t>
            </a:r>
            <a:endParaRPr lang="en-AU" sz="3600" b="1" u="sng" dirty="0">
              <a:solidFill>
                <a:srgbClr val="002551"/>
              </a:solidFill>
              <a:latin typeface="Montserrat" panose="00000500000000000000" pitchFamily="2" charset="0"/>
              <a:ea typeface="Bebas Neue"/>
              <a:cs typeface="Bebas Neue"/>
              <a:sym typeface="Bebas Neue"/>
            </a:endParaRPr>
          </a:p>
        </p:txBody>
      </p:sp>
      <p:sp>
        <p:nvSpPr>
          <p:cNvPr id="2" name="TextBox 1">
            <a:extLst>
              <a:ext uri="{FF2B5EF4-FFF2-40B4-BE49-F238E27FC236}">
                <a16:creationId xmlns:a16="http://schemas.microsoft.com/office/drawing/2014/main" id="{B3BAE86E-945C-F4D6-B433-3CAAE13258DA}"/>
              </a:ext>
            </a:extLst>
          </p:cNvPr>
          <p:cNvSpPr txBox="1"/>
          <p:nvPr/>
        </p:nvSpPr>
        <p:spPr>
          <a:xfrm>
            <a:off x="352181" y="5836681"/>
            <a:ext cx="609669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fld id="{86CB4B4D-7CA3-9044-876B-883B54F8677D}" type="slidenum">
              <a:rPr lang="en-AU" sz="1200" smtClean="0">
                <a:solidFill>
                  <a:schemeClr val="bg1"/>
                </a:solidFill>
                <a:latin typeface="Montserrat" pitchFamily="2" charset="77"/>
              </a:rPr>
              <a:pPr hangingPunct="1"/>
              <a:t>9</a:t>
            </a:fld>
            <a:endParaRPr lang="en-AU" sz="1200" dirty="0">
              <a:solidFill>
                <a:schemeClr val="bg1"/>
              </a:solidFill>
              <a:latin typeface="Montserrat" pitchFamily="2" charset="77"/>
            </a:endParaRPr>
          </a:p>
        </p:txBody>
      </p:sp>
      <p:pic>
        <p:nvPicPr>
          <p:cNvPr id="26" name="图片 25" descr="屏幕上有个电视&#10;&#10;描述已自动生成">
            <a:extLst>
              <a:ext uri="{FF2B5EF4-FFF2-40B4-BE49-F238E27FC236}">
                <a16:creationId xmlns:a16="http://schemas.microsoft.com/office/drawing/2014/main" id="{2BC0809F-EE10-547E-0884-12B1235D13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7539" y="912461"/>
            <a:ext cx="1425549" cy="2151772"/>
          </a:xfrm>
          <a:prstGeom prst="rect">
            <a:avLst/>
          </a:prstGeom>
        </p:spPr>
      </p:pic>
      <p:pic>
        <p:nvPicPr>
          <p:cNvPr id="6" name="图片 5">
            <a:extLst>
              <a:ext uri="{FF2B5EF4-FFF2-40B4-BE49-F238E27FC236}">
                <a16:creationId xmlns:a16="http://schemas.microsoft.com/office/drawing/2014/main" id="{63F9AAFC-9BAC-BDE2-2694-EE21C44E9D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195" t="24489" r="31540" b="35243"/>
          <a:stretch/>
        </p:blipFill>
        <p:spPr>
          <a:xfrm>
            <a:off x="8310485" y="912461"/>
            <a:ext cx="1425549" cy="2191919"/>
          </a:xfrm>
          <a:prstGeom prst="rect">
            <a:avLst/>
          </a:prstGeom>
        </p:spPr>
      </p:pic>
      <p:pic>
        <p:nvPicPr>
          <p:cNvPr id="12" name="图片 11">
            <a:extLst>
              <a:ext uri="{FF2B5EF4-FFF2-40B4-BE49-F238E27FC236}">
                <a16:creationId xmlns:a16="http://schemas.microsoft.com/office/drawing/2014/main" id="{B5B083DA-3AFB-BA49-593D-CFB5CE0A5BF8}"/>
              </a:ext>
            </a:extLst>
          </p:cNvPr>
          <p:cNvPicPr>
            <a:picLocks noChangeAspect="1"/>
          </p:cNvPicPr>
          <p:nvPr/>
        </p:nvPicPr>
        <p:blipFill>
          <a:blip r:embed="rId5"/>
          <a:stretch>
            <a:fillRect/>
          </a:stretch>
        </p:blipFill>
        <p:spPr>
          <a:xfrm>
            <a:off x="3827683" y="3469432"/>
            <a:ext cx="5526054" cy="2959189"/>
          </a:xfrm>
          <a:prstGeom prst="rect">
            <a:avLst/>
          </a:prstGeom>
        </p:spPr>
      </p:pic>
      <p:pic>
        <p:nvPicPr>
          <p:cNvPr id="15" name="图片 14" descr="图形用户界面&#10;&#10;描述已自动生成">
            <a:extLst>
              <a:ext uri="{FF2B5EF4-FFF2-40B4-BE49-F238E27FC236}">
                <a16:creationId xmlns:a16="http://schemas.microsoft.com/office/drawing/2014/main" id="{E31A1B63-E7E0-DF40-93E9-BE53EF08DBB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866" t="9307" r="7796" b="18867"/>
          <a:stretch/>
        </p:blipFill>
        <p:spPr>
          <a:xfrm>
            <a:off x="9736034" y="3356172"/>
            <a:ext cx="2183363" cy="3040055"/>
          </a:xfrm>
          <a:prstGeom prst="rect">
            <a:avLst/>
          </a:prstGeom>
        </p:spPr>
      </p:pic>
      <p:pic>
        <p:nvPicPr>
          <p:cNvPr id="18" name="图片 17" descr="图片包含 图形用户界面&#10;&#10;描述已自动生成">
            <a:extLst>
              <a:ext uri="{FF2B5EF4-FFF2-40B4-BE49-F238E27FC236}">
                <a16:creationId xmlns:a16="http://schemas.microsoft.com/office/drawing/2014/main" id="{CB3AC5F7-6F64-D2B0-82F7-7A1AFE525E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68" t="25736" r="1468" b="24081"/>
          <a:stretch/>
        </p:blipFill>
        <p:spPr>
          <a:xfrm>
            <a:off x="3827683" y="1416275"/>
            <a:ext cx="4201297" cy="1406241"/>
          </a:xfrm>
          <a:prstGeom prst="rect">
            <a:avLst/>
          </a:prstGeom>
        </p:spPr>
      </p:pic>
    </p:spTree>
    <p:extLst>
      <p:ext uri="{BB962C8B-B14F-4D97-AF65-F5344CB8AC3E}">
        <p14:creationId xmlns:p14="http://schemas.microsoft.com/office/powerpoint/2010/main" val="3548181076"/>
      </p:ext>
    </p:extLst>
  </p:cSld>
  <p:clrMapOvr>
    <a:masterClrMapping/>
  </p:clrMapOvr>
</p:sld>
</file>

<file path=ppt/theme/theme1.xml><?xml version="1.0" encoding="utf-8"?>
<a:theme xmlns:a="http://schemas.openxmlformats.org/drawingml/2006/main" name="White">
  <a:themeElements>
    <a:clrScheme name="White">
      <a:dk1>
        <a:srgbClr val="000000"/>
      </a:dk1>
      <a:lt1>
        <a:srgbClr val="262626"/>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4472C4"/>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4472C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4472C4"/>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4472C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3EFB4D96ED5542BED09A6209639AF3" ma:contentTypeVersion="4" ma:contentTypeDescription="Create a new document." ma:contentTypeScope="" ma:versionID="f7c943bd74d9c9b9c13045d3e0beb987">
  <xsd:schema xmlns:xsd="http://www.w3.org/2001/XMLSchema" xmlns:xs="http://www.w3.org/2001/XMLSchema" xmlns:p="http://schemas.microsoft.com/office/2006/metadata/properties" xmlns:ns3="b2ce50c8-9049-49d1-b08c-c193a5330eea" targetNamespace="http://schemas.microsoft.com/office/2006/metadata/properties" ma:root="true" ma:fieldsID="864ea23e7b7e1e86a2f929aea37e2053" ns3:_="">
    <xsd:import namespace="b2ce50c8-9049-49d1-b08c-c193a5330ee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ce50c8-9049-49d1-b08c-c193a5330e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2ce50c8-9049-49d1-b08c-c193a5330eea" xsi:nil="true"/>
  </documentManagement>
</p:properties>
</file>

<file path=customXml/itemProps1.xml><?xml version="1.0" encoding="utf-8"?>
<ds:datastoreItem xmlns:ds="http://schemas.openxmlformats.org/officeDocument/2006/customXml" ds:itemID="{C713F2C8-7635-4CF0-A429-6A1356CA18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ce50c8-9049-49d1-b08c-c193a5330e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4B6AB5-D6A3-4E37-8326-328574AD5FB4}">
  <ds:schemaRefs>
    <ds:schemaRef ds:uri="http://schemas.microsoft.com/sharepoint/v3/contenttype/forms"/>
  </ds:schemaRefs>
</ds:datastoreItem>
</file>

<file path=customXml/itemProps3.xml><?xml version="1.0" encoding="utf-8"?>
<ds:datastoreItem xmlns:ds="http://schemas.openxmlformats.org/officeDocument/2006/customXml" ds:itemID="{5F1E37EC-E488-43FC-B5FF-2C05EA929527}">
  <ds:schemaRef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b2ce50c8-9049-49d1-b08c-c193a5330eea"/>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JETRANSIT PPT Template1001(1)蓝蓝的</Template>
  <TotalTime>1082</TotalTime>
  <Words>892</Words>
  <Application>Microsoft Office PowerPoint</Application>
  <PresentationFormat>宽屏</PresentationFormat>
  <Paragraphs>153</Paragraphs>
  <Slides>16</Slides>
  <Notes>12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Helvetica Neue Light</vt:lpstr>
      <vt:lpstr>Lucida Grande</vt:lpstr>
      <vt:lpstr>system-ui</vt:lpstr>
      <vt:lpstr>Arial</vt:lpstr>
      <vt:lpstr>Bebas Neue</vt:lpstr>
      <vt:lpstr>Calibri</vt:lpstr>
      <vt:lpstr>Calibri Light</vt:lpstr>
      <vt:lpstr>Helvetica</vt:lpstr>
      <vt:lpstr>Montserrat</vt:lpstr>
      <vt:lpstr>Roboto</vt:lpstr>
      <vt:lpstr>White</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Siyun Wang</dc:creator>
  <cp:lastModifiedBy>Siyun Wang</cp:lastModifiedBy>
  <cp:revision>89</cp:revision>
  <dcterms:created xsi:type="dcterms:W3CDTF">2023-10-12T22:35:25Z</dcterms:created>
  <dcterms:modified xsi:type="dcterms:W3CDTF">2023-11-02T22:10:52Z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0x010100263EFB4D96ED5542BED09A6209639AF3</vt:lpwstr>
  </property>
</Properties>
</file>